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avi" ContentType="video/avi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handoutMasterIdLst>
    <p:handoutMasterId r:id="rId22"/>
  </p:handoutMasterIdLst>
  <p:sldIdLst>
    <p:sldId id="359" r:id="rId3"/>
    <p:sldId id="360" r:id="rId5"/>
    <p:sldId id="393" r:id="rId6"/>
    <p:sldId id="362" r:id="rId7"/>
    <p:sldId id="590" r:id="rId8"/>
    <p:sldId id="592" r:id="rId9"/>
    <p:sldId id="591" r:id="rId10"/>
    <p:sldId id="530" r:id="rId11"/>
    <p:sldId id="529" r:id="rId12"/>
    <p:sldId id="549" r:id="rId13"/>
    <p:sldId id="594" r:id="rId14"/>
    <p:sldId id="531" r:id="rId15"/>
    <p:sldId id="527" r:id="rId16"/>
    <p:sldId id="526" r:id="rId17"/>
    <p:sldId id="593" r:id="rId18"/>
    <p:sldId id="532" r:id="rId19"/>
    <p:sldId id="604" r:id="rId20"/>
    <p:sldId id="363" r:id="rId21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6" userDrawn="1">
          <p15:clr>
            <a:srgbClr val="A4A3A4"/>
          </p15:clr>
        </p15:guide>
        <p15:guide id="2" pos="38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E6E6"/>
    <a:srgbClr val="FF1F1F"/>
    <a:srgbClr val="92D050"/>
    <a:srgbClr val="2828FF"/>
    <a:srgbClr val="B381D9"/>
    <a:srgbClr val="921D22"/>
    <a:srgbClr val="FFFF99"/>
    <a:srgbClr val="0F20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64" autoAdjust="0"/>
    <p:restoredTop sz="94935" autoAdjust="0"/>
  </p:normalViewPr>
  <p:slideViewPr>
    <p:cSldViewPr snapToGrid="0" snapToObjects="1" showGuides="1">
      <p:cViewPr>
        <p:scale>
          <a:sx n="125" d="100"/>
          <a:sy n="125" d="100"/>
        </p:scale>
        <p:origin x="324" y="-414"/>
      </p:cViewPr>
      <p:guideLst>
        <p:guide orient="horz" pos="2176"/>
        <p:guide pos="387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5" d="100"/>
          <a:sy n="95" d="100"/>
        </p:scale>
        <p:origin x="2504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gs" Target="tags/tag15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4B3C7D-7ED1-A34F-BCFC-1C01389AE58C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CED8CE-3D9F-CA47-A17E-9AD879C3B1C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CF2CF-5EF1-D24F-8F8B-C67282AA038A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燕尾形 2"/>
          <p:cNvSpPr/>
          <p:nvPr userDrawn="1"/>
        </p:nvSpPr>
        <p:spPr>
          <a:xfrm>
            <a:off x="203200" y="457200"/>
            <a:ext cx="381000" cy="381000"/>
          </a:xfrm>
          <a:prstGeom prst="chevron">
            <a:avLst/>
          </a:prstGeom>
          <a:noFill/>
          <a:ln w="3175">
            <a:solidFill>
              <a:srgbClr val="0F20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2" name="燕尾形 1"/>
          <p:cNvSpPr/>
          <p:nvPr userDrawn="1"/>
        </p:nvSpPr>
        <p:spPr>
          <a:xfrm>
            <a:off x="177800" y="254000"/>
            <a:ext cx="495300" cy="495300"/>
          </a:xfrm>
          <a:prstGeom prst="chevron">
            <a:avLst/>
          </a:prstGeom>
          <a:solidFill>
            <a:srgbClr val="921D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png"/><Relationship Id="rId1" Type="http://schemas.openxmlformats.org/officeDocument/2006/relationships/tags" Target="../tags/tag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4.xml"/><Relationship Id="rId2" Type="http://schemas.openxmlformats.org/officeDocument/2006/relationships/image" Target="../media/image7.png"/><Relationship Id="rId1" Type="http://schemas.openxmlformats.org/officeDocument/2006/relationships/tags" Target="../tags/tag3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9.png"/><Relationship Id="rId3" Type="http://schemas.openxmlformats.org/officeDocument/2006/relationships/tags" Target="../tags/tag6.xml"/><Relationship Id="rId2" Type="http://schemas.openxmlformats.org/officeDocument/2006/relationships/image" Target="../media/image8.png"/><Relationship Id="rId1" Type="http://schemas.openxmlformats.org/officeDocument/2006/relationships/tags" Target="../tags/tag5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1.png"/><Relationship Id="rId3" Type="http://schemas.openxmlformats.org/officeDocument/2006/relationships/tags" Target="../tags/tag8.xml"/><Relationship Id="rId2" Type="http://schemas.openxmlformats.org/officeDocument/2006/relationships/image" Target="../media/image10.png"/><Relationship Id="rId1" Type="http://schemas.openxmlformats.org/officeDocument/2006/relationships/tags" Target="../tags/tag7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3.png"/><Relationship Id="rId3" Type="http://schemas.openxmlformats.org/officeDocument/2006/relationships/tags" Target="../tags/tag10.xml"/><Relationship Id="rId2" Type="http://schemas.openxmlformats.org/officeDocument/2006/relationships/image" Target="../media/image12.png"/><Relationship Id="rId1" Type="http://schemas.openxmlformats.org/officeDocument/2006/relationships/tags" Target="../tags/tag9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5.png"/><Relationship Id="rId3" Type="http://schemas.openxmlformats.org/officeDocument/2006/relationships/tags" Target="../tags/tag12.xml"/><Relationship Id="rId2" Type="http://schemas.openxmlformats.org/officeDocument/2006/relationships/image" Target="../media/image14.png"/><Relationship Id="rId1" Type="http://schemas.openxmlformats.org/officeDocument/2006/relationships/tags" Target="../tags/tag11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tags" Target="../tags/tag14.xml"/><Relationship Id="rId3" Type="http://schemas.microsoft.com/office/2007/relationships/media" Target="../media/media1.avi"/><Relationship Id="rId2" Type="http://schemas.openxmlformats.org/officeDocument/2006/relationships/video" Target="../media/media1.avi"/><Relationship Id="rId1" Type="http://schemas.openxmlformats.org/officeDocument/2006/relationships/tags" Target="../tags/tag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image" Target="../media/image2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jpeg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972059" y="4400751"/>
            <a:ext cx="5210453" cy="793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"/>
              </a:spcBef>
              <a:buClr>
                <a:schemeClr val="folHlink"/>
              </a:buClr>
              <a:buSzPct val="85000"/>
              <a:buFont typeface="Wingdings" panose="05000000000000000000" pitchFamily="2" charset="2"/>
              <a:buNone/>
              <a:defRPr/>
            </a:pPr>
            <a:endParaRPr lang="en-US" altLang="zh-CN" sz="2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spcBef>
                <a:spcPts val="200"/>
              </a:spcBef>
              <a:buClr>
                <a:schemeClr val="folHlink"/>
              </a:buClr>
              <a:buSzPct val="85000"/>
              <a:defRPr/>
            </a:pPr>
            <a:endParaRPr kumimoji="1" lang="zh-CN" altLang="en-US" sz="2000" dirty="0">
              <a:solidFill>
                <a:srgbClr val="002060"/>
              </a:solidFill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4142071" y="1386038"/>
            <a:ext cx="7475622" cy="259483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000" dirty="0">
                <a:latin typeface="+mj-lt"/>
                <a:ea typeface="+mj-ea"/>
                <a:cs typeface="+mj-cs"/>
              </a:rPr>
              <a:t>题目：城市智慧零售机器人</a:t>
            </a:r>
            <a:r>
              <a:rPr lang="en-US" altLang="zh-CN" sz="4000" dirty="0">
                <a:latin typeface="+mj-lt"/>
                <a:ea typeface="+mj-ea"/>
                <a:cs typeface="+mj-cs"/>
              </a:rPr>
              <a:t>                   </a:t>
            </a:r>
            <a:r>
              <a:rPr lang="zh-CN" altLang="en-US" sz="3000" dirty="0">
                <a:solidFill>
                  <a:schemeClr val="bg1">
                    <a:lumMod val="50000"/>
                  </a:schemeClr>
                </a:solidFill>
              </a:rPr>
              <a:t>答辩人：王明慧</a:t>
            </a:r>
            <a:endParaRPr lang="en-US" altLang="zh-CN" sz="3000" dirty="0">
              <a:solidFill>
                <a:schemeClr val="bg1">
                  <a:lumMod val="50000"/>
                </a:schemeClr>
              </a:solidFill>
            </a:endParaRPr>
          </a:p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5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2"/>
          <p:cNvSpPr txBox="1"/>
          <p:nvPr/>
        </p:nvSpPr>
        <p:spPr>
          <a:xfrm>
            <a:off x="822960" y="1165860"/>
            <a:ext cx="10459085" cy="55956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79070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358775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537845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716915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220470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1677035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2134235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2590800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1">
              <a:lnSpc>
                <a:spcPct val="150000"/>
              </a:lnSpc>
            </a:pPr>
            <a:r>
              <a:rPr lang="zh-CN" altLang="en-US" sz="2400" kern="0" dirty="0"/>
              <a:t>选择电机</a:t>
            </a:r>
            <a:r>
              <a:rPr lang="zh-CN" altLang="en-US" sz="2400" kern="0" dirty="0"/>
              <a:t>顺序</a:t>
            </a:r>
            <a:endParaRPr lang="zh-CN" altLang="en-US" sz="2400" kern="0" dirty="0"/>
          </a:p>
        </p:txBody>
      </p:sp>
      <p:sp>
        <p:nvSpPr>
          <p:cNvPr id="9" name="文本框 8"/>
          <p:cNvSpPr txBox="1"/>
          <p:nvPr/>
        </p:nvSpPr>
        <p:spPr>
          <a:xfrm>
            <a:off x="749300" y="210127"/>
            <a:ext cx="431482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功能介绍和结构设计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2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12850" y="2016760"/>
            <a:ext cx="8609965" cy="4254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2"/>
          <p:cNvSpPr txBox="1"/>
          <p:nvPr/>
        </p:nvSpPr>
        <p:spPr>
          <a:xfrm>
            <a:off x="822960" y="1165860"/>
            <a:ext cx="10459085" cy="55352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79070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358775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537845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716915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220470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1677035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2134235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2590800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1">
              <a:lnSpc>
                <a:spcPct val="150000"/>
              </a:lnSpc>
            </a:pPr>
            <a:r>
              <a:rPr lang="zh-CN" altLang="en-US" sz="2400" kern="0" dirty="0"/>
              <a:t>选择</a:t>
            </a:r>
            <a:r>
              <a:rPr lang="zh-CN" altLang="en-US" sz="2400" kern="0" dirty="0"/>
              <a:t>电机</a:t>
            </a:r>
            <a:endParaRPr lang="zh-CN" altLang="en-US" sz="2400" kern="0" dirty="0"/>
          </a:p>
          <a:p>
            <a:pPr lvl="1">
              <a:lnSpc>
                <a:spcPct val="150000"/>
              </a:lnSpc>
            </a:pPr>
            <a:endParaRPr lang="zh-CN" altLang="en-US" sz="2400" kern="0" dirty="0"/>
          </a:p>
          <a:p>
            <a:pPr lvl="1">
              <a:lnSpc>
                <a:spcPct val="150000"/>
              </a:lnSpc>
            </a:pPr>
            <a:r>
              <a:rPr lang="en-US" altLang="zh-CN" sz="1800" dirty="0"/>
              <a:t>    对于负载平稳，对启动、制动无特殊要求的长期运行的小功率机械采用普通笼型电动机，大功率的机械</a:t>
            </a:r>
            <a:r>
              <a:rPr lang="en-US" altLang="zh-CN" sz="1800" dirty="0">
                <a:sym typeface="+mn-ea"/>
              </a:rPr>
              <a:t>采用同步电动机、异步电动机</a:t>
            </a:r>
            <a:r>
              <a:rPr lang="zh-CN" altLang="en-US" sz="1800" dirty="0">
                <a:sym typeface="+mn-ea"/>
              </a:rPr>
              <a:t>。</a:t>
            </a:r>
            <a:endParaRPr lang="zh-CN" altLang="en-US" sz="1800" dirty="0">
              <a:sym typeface="+mn-ea"/>
            </a:endParaRPr>
          </a:p>
          <a:p>
            <a:pPr lvl="1">
              <a:lnSpc>
                <a:spcPct val="150000"/>
              </a:lnSpc>
            </a:pPr>
            <a:endParaRPr lang="zh-CN" altLang="en-US" sz="1800" dirty="0">
              <a:sym typeface="+mn-ea"/>
            </a:endParaRPr>
          </a:p>
          <a:p>
            <a:pPr lvl="1">
              <a:lnSpc>
                <a:spcPct val="150000"/>
              </a:lnSpc>
            </a:pPr>
            <a:r>
              <a:rPr lang="en-US" altLang="zh-CN" sz="1800" dirty="0"/>
              <a:t>  尺寸规格系列：3.4mm、4mm、6mm、8mm、10mm、12mm、16mm、18mm、20mm、24mm;</a:t>
            </a:r>
            <a:endParaRPr lang="en-US" altLang="zh-CN" sz="1800" dirty="0"/>
          </a:p>
          <a:p>
            <a:pPr lvl="1">
              <a:lnSpc>
                <a:spcPct val="150000"/>
              </a:lnSpc>
            </a:pPr>
            <a:endParaRPr lang="en-US" altLang="zh-CN" sz="1800" dirty="0"/>
          </a:p>
          <a:p>
            <a:pPr lvl="1">
              <a:lnSpc>
                <a:spcPct val="150000"/>
              </a:lnSpc>
            </a:pPr>
            <a:r>
              <a:rPr lang="en-US" altLang="zh-CN" sz="1800" dirty="0"/>
              <a:t>  电压范围:3V-24V;</a:t>
            </a:r>
            <a:endParaRPr lang="en-US" altLang="zh-CN" sz="1800" dirty="0"/>
          </a:p>
          <a:p>
            <a:pPr lvl="1">
              <a:lnSpc>
                <a:spcPct val="150000"/>
              </a:lnSpc>
            </a:pPr>
            <a:endParaRPr lang="en-US" altLang="zh-CN" sz="1800" dirty="0"/>
          </a:p>
          <a:p>
            <a:pPr lvl="1">
              <a:lnSpc>
                <a:spcPct val="150000"/>
              </a:lnSpc>
            </a:pPr>
            <a:r>
              <a:rPr lang="en-US" altLang="zh-CN" sz="1800" dirty="0"/>
              <a:t>  功率范围:0.1W-40W;</a:t>
            </a:r>
            <a:endParaRPr lang="en-US" altLang="zh-CN" sz="1800" dirty="0"/>
          </a:p>
          <a:p>
            <a:pPr lvl="1">
              <a:lnSpc>
                <a:spcPct val="150000"/>
              </a:lnSpc>
            </a:pPr>
            <a:endParaRPr lang="en-US" altLang="zh-CN" sz="1800" dirty="0"/>
          </a:p>
          <a:p>
            <a:pPr lvl="1">
              <a:lnSpc>
                <a:spcPct val="150000"/>
              </a:lnSpc>
            </a:pPr>
            <a:r>
              <a:rPr lang="en-US" altLang="zh-CN" sz="1800" dirty="0"/>
              <a:t>  输出转速范围:5-2000rpm;</a:t>
            </a:r>
            <a:endParaRPr lang="en-US" altLang="zh-CN" sz="1800" dirty="0"/>
          </a:p>
        </p:txBody>
      </p:sp>
      <p:sp>
        <p:nvSpPr>
          <p:cNvPr id="9" name="文本框 8"/>
          <p:cNvSpPr txBox="1"/>
          <p:nvPr/>
        </p:nvSpPr>
        <p:spPr>
          <a:xfrm>
            <a:off x="749300" y="210127"/>
            <a:ext cx="431482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功能介绍和结构设计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9300" y="210127"/>
            <a:ext cx="431482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  <a:sym typeface="+mn-ea"/>
              </a:rPr>
              <a:t>三维建模和二维视图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" name="内容占位符 2"/>
          <p:cNvSpPr txBox="1"/>
          <p:nvPr/>
        </p:nvSpPr>
        <p:spPr>
          <a:xfrm>
            <a:off x="822960" y="1076325"/>
            <a:ext cx="10459085" cy="54844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79070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358775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537845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716915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220470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1677035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2134235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2590800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1">
              <a:lnSpc>
                <a:spcPct val="150000"/>
              </a:lnSpc>
            </a:pPr>
            <a:r>
              <a:rPr lang="zh-CN" altLang="en-US" sz="2400" kern="0" dirty="0"/>
              <a:t>三维建模</a:t>
            </a:r>
            <a:endParaRPr lang="en-US" altLang="zh-CN" sz="2400" kern="0" dirty="0"/>
          </a:p>
          <a:p>
            <a:pPr lvl="1">
              <a:lnSpc>
                <a:spcPct val="150000"/>
              </a:lnSpc>
            </a:pPr>
            <a:endParaRPr lang="en-US" altLang="zh-CN" sz="2400" kern="0" dirty="0"/>
          </a:p>
        </p:txBody>
      </p:sp>
      <p:pic>
        <p:nvPicPr>
          <p:cNvPr id="18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316095" y="1859915"/>
            <a:ext cx="3681095" cy="478028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" name="直接连接符 8"/>
          <p:cNvCxnSpPr/>
          <p:nvPr/>
        </p:nvCxnSpPr>
        <p:spPr>
          <a:xfrm>
            <a:off x="3312795" y="2421890"/>
            <a:ext cx="2164080" cy="311785"/>
          </a:xfrm>
          <a:prstGeom prst="line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stCxn id="16" idx="3"/>
          </p:cNvCxnSpPr>
          <p:nvPr/>
        </p:nvCxnSpPr>
        <p:spPr>
          <a:xfrm>
            <a:off x="3305810" y="3818255"/>
            <a:ext cx="2171065" cy="254000"/>
          </a:xfrm>
          <a:prstGeom prst="line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stCxn id="17" idx="3"/>
          </p:cNvCxnSpPr>
          <p:nvPr/>
        </p:nvCxnSpPr>
        <p:spPr>
          <a:xfrm>
            <a:off x="3305810" y="5727065"/>
            <a:ext cx="2393950" cy="59690"/>
          </a:xfrm>
          <a:prstGeom prst="line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6318250" y="2733675"/>
            <a:ext cx="2526030" cy="791210"/>
          </a:xfrm>
          <a:prstGeom prst="line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 flipV="1">
            <a:off x="6318250" y="4650740"/>
            <a:ext cx="2597150" cy="588010"/>
          </a:xfrm>
          <a:prstGeom prst="line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1794510" y="1859915"/>
            <a:ext cx="1511300" cy="5619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3"/>
            </p:custDataLst>
          </p:nvPr>
        </p:nvSpPr>
        <p:spPr>
          <a:xfrm>
            <a:off x="2296160" y="2249170"/>
            <a:ext cx="1016635" cy="4838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/>
              <a:t>外框体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296160" y="3544570"/>
            <a:ext cx="1009650" cy="5473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/>
              <a:t>售卖</a:t>
            </a:r>
            <a:r>
              <a:rPr lang="zh-CN" altLang="en-US"/>
              <a:t>层</a:t>
            </a: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310765" y="5481320"/>
            <a:ext cx="995045" cy="4914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/>
              <a:t>取物口</a:t>
            </a:r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8859520" y="2453640"/>
            <a:ext cx="706120" cy="471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/>
              <a:t>弹簧</a:t>
            </a:r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8879840" y="5031740"/>
            <a:ext cx="703580" cy="4603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/>
              <a:t>电机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9300" y="210127"/>
            <a:ext cx="4314825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  <a:sym typeface="+mn-ea"/>
              </a:rPr>
              <a:t>三维建模和二维视图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" name="内容占位符 2"/>
          <p:cNvSpPr txBox="1"/>
          <p:nvPr/>
        </p:nvSpPr>
        <p:spPr>
          <a:xfrm>
            <a:off x="749300" y="1236345"/>
            <a:ext cx="10459085" cy="54984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79070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358775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537845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716915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220470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1677035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2134235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2590800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1">
              <a:lnSpc>
                <a:spcPct val="150000"/>
              </a:lnSpc>
            </a:pPr>
            <a:r>
              <a:rPr lang="zh-CN" altLang="en-US" sz="2400" kern="0" dirty="0"/>
              <a:t>三维</a:t>
            </a:r>
            <a:r>
              <a:rPr lang="zh-CN" altLang="en-US" sz="2400" kern="0" dirty="0"/>
              <a:t>建模</a:t>
            </a:r>
            <a:endParaRPr lang="zh-CN" altLang="en-US" sz="2400" kern="0" dirty="0"/>
          </a:p>
          <a:p>
            <a:pPr lvl="1">
              <a:lnSpc>
                <a:spcPct val="150000"/>
              </a:lnSpc>
            </a:pPr>
            <a:endParaRPr lang="zh-CN" altLang="en-US" sz="2400" kern="0" dirty="0"/>
          </a:p>
          <a:p>
            <a:pPr lvl="1">
              <a:lnSpc>
                <a:spcPct val="150000"/>
              </a:lnSpc>
            </a:pPr>
            <a:endParaRPr lang="zh-CN" altLang="en-US" sz="2400" kern="0" dirty="0"/>
          </a:p>
          <a:p>
            <a:pPr lvl="1">
              <a:lnSpc>
                <a:spcPct val="150000"/>
              </a:lnSpc>
            </a:pPr>
            <a:endParaRPr lang="zh-CN" altLang="en-US" sz="2400" kern="0" dirty="0"/>
          </a:p>
        </p:txBody>
      </p:sp>
      <p:pic>
        <p:nvPicPr>
          <p:cNvPr id="33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46480" y="2440940"/>
            <a:ext cx="4785995" cy="286766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499225" y="2440940"/>
            <a:ext cx="5067300" cy="285115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421130" y="5329555"/>
            <a:ext cx="3689350" cy="5873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/>
              <a:t>售卖层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897370" y="5345430"/>
            <a:ext cx="4245610" cy="5645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/>
              <a:t>电机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9300" y="210127"/>
            <a:ext cx="431482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  <a:sym typeface="+mn-ea"/>
              </a:rPr>
              <a:t>三维建模和二维视图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" name="内容占位符 2"/>
          <p:cNvSpPr txBox="1"/>
          <p:nvPr/>
        </p:nvSpPr>
        <p:spPr>
          <a:xfrm>
            <a:off x="822960" y="1165860"/>
            <a:ext cx="10459085" cy="528891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79070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358775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537845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716915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220470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1677035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2134235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2590800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1">
              <a:lnSpc>
                <a:spcPct val="150000"/>
              </a:lnSpc>
            </a:pPr>
            <a:r>
              <a:rPr lang="zh-CN" altLang="en-US" sz="2400" kern="0" dirty="0"/>
              <a:t>三维建模</a:t>
            </a:r>
            <a:endParaRPr lang="zh-CN" altLang="en-US" sz="2400" kern="0" dirty="0"/>
          </a:p>
          <a:p>
            <a:pPr lvl="1">
              <a:lnSpc>
                <a:spcPct val="150000"/>
              </a:lnSpc>
            </a:pPr>
            <a:endParaRPr lang="en-US" altLang="zh-CN" sz="2400" kern="0" dirty="0"/>
          </a:p>
          <a:p>
            <a:pPr lvl="1">
              <a:lnSpc>
                <a:spcPct val="150000"/>
              </a:lnSpc>
            </a:pPr>
            <a:endParaRPr lang="en-US" altLang="zh-CN" sz="2400" kern="0" dirty="0"/>
          </a:p>
        </p:txBody>
      </p:sp>
      <p:pic>
        <p:nvPicPr>
          <p:cNvPr id="35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16330" y="2324100"/>
            <a:ext cx="5218430" cy="297307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502410" y="5355590"/>
            <a:ext cx="4803775" cy="5334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/>
              <a:t>弹簧</a:t>
            </a:r>
            <a:endParaRPr lang="zh-CN" altLang="en-US"/>
          </a:p>
        </p:txBody>
      </p:sp>
      <p:pic>
        <p:nvPicPr>
          <p:cNvPr id="31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915150" y="2324100"/>
            <a:ext cx="5139055" cy="297307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7374255" y="5354955"/>
            <a:ext cx="4408805" cy="5346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/>
              <a:t>取物</a:t>
            </a:r>
            <a:r>
              <a:rPr lang="zh-CN" altLang="en-US"/>
              <a:t>盘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9300" y="210127"/>
            <a:ext cx="431482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  <a:sym typeface="+mn-ea"/>
              </a:rPr>
              <a:t>三维建模和二维视图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" name="内容占位符 2"/>
          <p:cNvSpPr txBox="1"/>
          <p:nvPr/>
        </p:nvSpPr>
        <p:spPr>
          <a:xfrm>
            <a:off x="822960" y="1165860"/>
            <a:ext cx="10459085" cy="550100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79070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358775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537845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716915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220470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1677035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2134235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2590800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1">
              <a:lnSpc>
                <a:spcPct val="150000"/>
              </a:lnSpc>
            </a:pPr>
            <a:r>
              <a:rPr lang="zh-CN" altLang="en-US" sz="2400" kern="0" dirty="0"/>
              <a:t>二维视图</a:t>
            </a:r>
            <a:endParaRPr lang="en-US" altLang="zh-CN" sz="2400" kern="0" dirty="0"/>
          </a:p>
          <a:p>
            <a:pPr lvl="1">
              <a:lnSpc>
                <a:spcPct val="150000"/>
              </a:lnSpc>
            </a:pPr>
            <a:endParaRPr lang="en-US" altLang="zh-CN" sz="2400" kern="0" dirty="0"/>
          </a:p>
        </p:txBody>
      </p:sp>
      <p:pic>
        <p:nvPicPr>
          <p:cNvPr id="24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44880" y="2084070"/>
            <a:ext cx="5368925" cy="36645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609715" y="2083753"/>
            <a:ext cx="5339080" cy="366712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045845" y="5751195"/>
            <a:ext cx="5166995" cy="5302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/>
              <a:t>总装图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581775" y="5791835"/>
            <a:ext cx="5367020" cy="5302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/>
              <a:t>售卖层</a:t>
            </a:r>
            <a:r>
              <a:rPr lang="zh-CN" altLang="en-US"/>
              <a:t>装配图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9300" y="210127"/>
            <a:ext cx="431482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  <a:sym typeface="+mn-ea"/>
              </a:rPr>
              <a:t>三维建模和二维视图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" name="内容占位符 2"/>
          <p:cNvSpPr txBox="1"/>
          <p:nvPr/>
        </p:nvSpPr>
        <p:spPr>
          <a:xfrm>
            <a:off x="822960" y="1165860"/>
            <a:ext cx="10459085" cy="55956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79070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358775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537845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716915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220470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1677035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2134235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2590800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1">
              <a:lnSpc>
                <a:spcPct val="150000"/>
              </a:lnSpc>
            </a:pPr>
            <a:r>
              <a:rPr lang="zh-CN" altLang="en-US" sz="2400" kern="0" dirty="0"/>
              <a:t>二维</a:t>
            </a:r>
            <a:r>
              <a:rPr lang="zh-CN" altLang="en-US" sz="2400" kern="0" dirty="0"/>
              <a:t>视图</a:t>
            </a:r>
            <a:endParaRPr lang="zh-CN" altLang="en-US" sz="2400" kern="0" dirty="0"/>
          </a:p>
        </p:txBody>
      </p:sp>
      <p:sp>
        <p:nvSpPr>
          <p:cNvPr id="21" name="文本框 20"/>
          <p:cNvSpPr txBox="1"/>
          <p:nvPr/>
        </p:nvSpPr>
        <p:spPr>
          <a:xfrm>
            <a:off x="4164965" y="3963670"/>
            <a:ext cx="1037590" cy="3917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endParaRPr lang="zh-CN" altLang="en-US" sz="1200" dirty="0"/>
          </a:p>
        </p:txBody>
      </p:sp>
      <p:pic>
        <p:nvPicPr>
          <p:cNvPr id="30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47750" y="2271395"/>
            <a:ext cx="5343525" cy="338391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726555" y="2271395"/>
            <a:ext cx="5321935" cy="339471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490345" y="5666105"/>
            <a:ext cx="4266565" cy="6362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/>
              <a:t>门框</a:t>
            </a:r>
            <a:r>
              <a:rPr lang="zh-CN" altLang="en-US"/>
              <a:t>装配图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726555" y="5666105"/>
            <a:ext cx="5288915" cy="6369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/>
              <a:t>置物盒</a:t>
            </a:r>
            <a:r>
              <a:rPr lang="zh-CN" altLang="en-US"/>
              <a:t>零件图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9300" y="210127"/>
            <a:ext cx="156019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  <a:sym typeface="+mn-ea"/>
              </a:rPr>
              <a:t>爆炸图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Arial Unicode MS" panose="020B0604020202020204" pitchFamily="34" charset="-122"/>
              <a:sym typeface="+mn-ea"/>
            </a:endParaRPr>
          </a:p>
        </p:txBody>
      </p:sp>
      <p:sp>
        <p:nvSpPr>
          <p:cNvPr id="7" name="内容占位符 2"/>
          <p:cNvSpPr txBox="1"/>
          <p:nvPr>
            <p:custDataLst>
              <p:tags r:id="rId1"/>
            </p:custDataLst>
          </p:nvPr>
        </p:nvSpPr>
        <p:spPr>
          <a:xfrm>
            <a:off x="822960" y="1165860"/>
            <a:ext cx="10459085" cy="55956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79070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358775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537845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716915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220470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1677035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2134235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2590800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1">
              <a:lnSpc>
                <a:spcPct val="150000"/>
              </a:lnSpc>
            </a:pPr>
            <a:endParaRPr lang="zh-CN" altLang="en-US" sz="2400" kern="0" dirty="0"/>
          </a:p>
        </p:txBody>
      </p:sp>
      <p:sp>
        <p:nvSpPr>
          <p:cNvPr id="21" name="文本框 20"/>
          <p:cNvSpPr txBox="1"/>
          <p:nvPr/>
        </p:nvSpPr>
        <p:spPr>
          <a:xfrm>
            <a:off x="4164965" y="3963670"/>
            <a:ext cx="1037590" cy="3917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endParaRPr lang="zh-CN" altLang="en-US" sz="1200" dirty="0"/>
          </a:p>
        </p:txBody>
      </p:sp>
      <p:pic>
        <p:nvPicPr>
          <p:cNvPr id="6" name="爆炸图_20230524_13033392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1549400"/>
            <a:ext cx="12192000" cy="3759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334760" y="2096135"/>
            <a:ext cx="5724525" cy="182054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kumimoji="1" lang="en-US" altLang="zh-CN" sz="6000" dirty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rPr>
              <a:t> </a:t>
            </a:r>
            <a:r>
              <a:rPr kumimoji="1" lang="zh-CN" altLang="en-US" sz="6000" dirty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rPr>
              <a:t>我的介绍完毕，</a:t>
            </a:r>
            <a:endParaRPr kumimoji="1" lang="zh-CN" altLang="en-US" sz="6000" dirty="0">
              <a:solidFill>
                <a:srgbClr val="00206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ea"/>
              <a:ea typeface="+mj-ea"/>
            </a:endParaRPr>
          </a:p>
          <a:p>
            <a:r>
              <a:rPr kumimoji="1" lang="en-US" altLang="zh-CN" sz="6000" dirty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rPr>
              <a:t> </a:t>
            </a:r>
            <a:r>
              <a:rPr kumimoji="1" lang="zh-CN" altLang="en-US" sz="6000" dirty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rPr>
              <a:t>谢谢您的观看</a:t>
            </a:r>
            <a:endParaRPr kumimoji="1" lang="zh-CN" altLang="en-US" sz="6000" dirty="0">
              <a:solidFill>
                <a:srgbClr val="00206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13475" y="1482090"/>
            <a:ext cx="5662295" cy="61404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kumimoji="1" lang="en-US" altLang="zh-CN" sz="280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THANK</a:t>
            </a:r>
            <a:r>
              <a:rPr kumimoji="1" lang="zh-CN" altLang="en-US" sz="280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 </a:t>
            </a:r>
            <a:r>
              <a:rPr kumimoji="1" lang="en-US" altLang="zh-CN" sz="280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YOU</a:t>
            </a:r>
            <a:endParaRPr kumimoji="1" lang="zh-CN" altLang="en-US" sz="280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平行四边形 11"/>
          <p:cNvSpPr/>
          <p:nvPr/>
        </p:nvSpPr>
        <p:spPr>
          <a:xfrm>
            <a:off x="650165" y="1786973"/>
            <a:ext cx="7853755" cy="4212583"/>
          </a:xfrm>
          <a:prstGeom prst="parallelogram">
            <a:avLst>
              <a:gd name="adj" fmla="val 60843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三角形 25"/>
          <p:cNvSpPr/>
          <p:nvPr/>
        </p:nvSpPr>
        <p:spPr>
          <a:xfrm rot="10800000">
            <a:off x="448523" y="5350428"/>
            <a:ext cx="1075720" cy="177351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三角形 24"/>
          <p:cNvSpPr/>
          <p:nvPr/>
        </p:nvSpPr>
        <p:spPr>
          <a:xfrm rot="10800000">
            <a:off x="970811" y="4480451"/>
            <a:ext cx="1075720" cy="177351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三角形 23"/>
          <p:cNvSpPr/>
          <p:nvPr/>
        </p:nvSpPr>
        <p:spPr>
          <a:xfrm rot="10800000">
            <a:off x="1469542" y="3644530"/>
            <a:ext cx="1075720" cy="177351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三角形 22"/>
          <p:cNvSpPr/>
          <p:nvPr/>
        </p:nvSpPr>
        <p:spPr>
          <a:xfrm rot="10800000">
            <a:off x="1961097" y="2777883"/>
            <a:ext cx="1075720" cy="177351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7004956" y="4179543"/>
            <a:ext cx="2928297" cy="26784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9335880" y="-1"/>
            <a:ext cx="2873274" cy="22962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7998790" y="1786973"/>
            <a:ext cx="1930400" cy="1727200"/>
          </a:xfrm>
          <a:prstGeom prst="rect">
            <a:avLst/>
          </a:prstGeom>
        </p:spPr>
      </p:pic>
      <p:sp>
        <p:nvSpPr>
          <p:cNvPr id="10" name="燕尾形 9"/>
          <p:cNvSpPr/>
          <p:nvPr/>
        </p:nvSpPr>
        <p:spPr>
          <a:xfrm flipH="1">
            <a:off x="8157819" y="1961736"/>
            <a:ext cx="3000515" cy="4497595"/>
          </a:xfrm>
          <a:prstGeom prst="chevron">
            <a:avLst/>
          </a:prstGeom>
          <a:solidFill>
            <a:srgbClr val="921D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 flipH="1">
            <a:off x="10290802" y="3150911"/>
            <a:ext cx="1413827" cy="2119244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50606" y="463534"/>
            <a:ext cx="253947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cap="all" dirty="0">
                <a:ln w="9000" cmpd="sng">
                  <a:noFill/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目录</a:t>
            </a:r>
            <a:r>
              <a:rPr lang="zh-CN" altLang="en-US" sz="8000" cap="all" dirty="0">
                <a:ln w="9000" cmpd="sng">
                  <a:noFill/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kumimoji="1" lang="zh-CN" alt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982704" y="2301626"/>
            <a:ext cx="3171825" cy="49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39750" lvl="0" indent="-539750">
              <a:spcBef>
                <a:spcPct val="20000"/>
              </a:spcBef>
              <a:defRPr/>
            </a:pPr>
            <a:r>
              <a:rPr lang="zh-CN" altLang="en-US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研究背景和发展</a:t>
            </a:r>
            <a:r>
              <a:rPr lang="zh-CN" altLang="en-US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现状</a:t>
            </a:r>
            <a:endParaRPr lang="zh-CN" altLang="en-US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Arial Unicode MS" panose="020B0604020202020204" pitchFamily="34" charset="-122"/>
            </a:endParaRPr>
          </a:p>
        </p:txBody>
      </p:sp>
      <p:sp>
        <p:nvSpPr>
          <p:cNvPr id="19" name="平行四边形 18"/>
          <p:cNvSpPr/>
          <p:nvPr/>
        </p:nvSpPr>
        <p:spPr>
          <a:xfrm>
            <a:off x="1947845" y="2301626"/>
            <a:ext cx="1436349" cy="487790"/>
          </a:xfrm>
          <a:prstGeom prst="parallelogram">
            <a:avLst>
              <a:gd name="adj" fmla="val 59783"/>
            </a:avLst>
          </a:prstGeom>
          <a:solidFill>
            <a:srgbClr val="921D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平行四边形 19"/>
          <p:cNvSpPr/>
          <p:nvPr/>
        </p:nvSpPr>
        <p:spPr>
          <a:xfrm>
            <a:off x="1461507" y="3156740"/>
            <a:ext cx="1436349" cy="487790"/>
          </a:xfrm>
          <a:prstGeom prst="parallelogram">
            <a:avLst>
              <a:gd name="adj" fmla="val 59783"/>
            </a:avLst>
          </a:prstGeom>
          <a:solidFill>
            <a:srgbClr val="921D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1" name="平行四边形 20"/>
          <p:cNvSpPr/>
          <p:nvPr/>
        </p:nvSpPr>
        <p:spPr>
          <a:xfrm>
            <a:off x="987283" y="3995993"/>
            <a:ext cx="1436349" cy="487790"/>
          </a:xfrm>
          <a:prstGeom prst="parallelogram">
            <a:avLst>
              <a:gd name="adj" fmla="val 59783"/>
            </a:avLst>
          </a:prstGeom>
          <a:solidFill>
            <a:srgbClr val="921D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2" name="平行四边形 21"/>
          <p:cNvSpPr/>
          <p:nvPr/>
        </p:nvSpPr>
        <p:spPr>
          <a:xfrm>
            <a:off x="439640" y="4862638"/>
            <a:ext cx="1436349" cy="487790"/>
          </a:xfrm>
          <a:prstGeom prst="parallelogram">
            <a:avLst>
              <a:gd name="adj" fmla="val 59783"/>
            </a:avLst>
          </a:prstGeom>
          <a:solidFill>
            <a:srgbClr val="921D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7" name="文本框 12"/>
          <p:cNvSpPr txBox="1"/>
          <p:nvPr/>
        </p:nvSpPr>
        <p:spPr>
          <a:xfrm>
            <a:off x="5767355" y="1079087"/>
            <a:ext cx="22477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cap="all" dirty="0">
                <a:ln w="9000" cmpd="sng">
                  <a:noFill/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content</a:t>
            </a:r>
            <a:r>
              <a:rPr lang="zh-CN" altLang="en-US" sz="4000" cap="all" dirty="0">
                <a:ln w="9000" cmpd="sng">
                  <a:noFill/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kumimoji="1" lang="zh-CN" alt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13"/>
          <p:cNvSpPr txBox="1"/>
          <p:nvPr/>
        </p:nvSpPr>
        <p:spPr>
          <a:xfrm>
            <a:off x="3461194" y="3171701"/>
            <a:ext cx="3171825" cy="49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39750" lvl="0" indent="-539750">
              <a:spcBef>
                <a:spcPct val="20000"/>
              </a:spcBef>
              <a:defRPr/>
            </a:pPr>
            <a:r>
              <a:rPr lang="zh-CN" altLang="en-US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存在问题和改进</a:t>
            </a:r>
            <a:r>
              <a:rPr lang="zh-CN" altLang="en-US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建议</a:t>
            </a:r>
            <a:endParaRPr lang="zh-CN" altLang="en-US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Arial Unicode MS" panose="020B0604020202020204" pitchFamily="34" charset="-122"/>
            </a:endParaRPr>
          </a:p>
        </p:txBody>
      </p:sp>
      <p:sp>
        <p:nvSpPr>
          <p:cNvPr id="29" name="文本框 13"/>
          <p:cNvSpPr txBox="1"/>
          <p:nvPr/>
        </p:nvSpPr>
        <p:spPr>
          <a:xfrm>
            <a:off x="2982979" y="3993666"/>
            <a:ext cx="3171825" cy="49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39750" lvl="0" indent="-539750">
              <a:spcBef>
                <a:spcPct val="20000"/>
              </a:spcBef>
              <a:defRPr/>
            </a:pPr>
            <a:r>
              <a:rPr lang="zh-CN" altLang="en-US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功能介绍和</a:t>
            </a:r>
            <a:r>
              <a:rPr lang="zh-CN" altLang="en-US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结构设计</a:t>
            </a:r>
            <a:endParaRPr lang="zh-CN" altLang="en-US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Arial Unicode MS" panose="020B0604020202020204" pitchFamily="34" charset="-122"/>
            </a:endParaRPr>
          </a:p>
        </p:txBody>
      </p:sp>
      <p:sp>
        <p:nvSpPr>
          <p:cNvPr id="30" name="文本框 13"/>
          <p:cNvSpPr txBox="1"/>
          <p:nvPr/>
        </p:nvSpPr>
        <p:spPr>
          <a:xfrm>
            <a:off x="2460850" y="4848780"/>
            <a:ext cx="3171825" cy="49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39750" lvl="0" indent="-539750">
              <a:spcBef>
                <a:spcPct val="20000"/>
              </a:spcBef>
              <a:defRPr/>
            </a:pPr>
            <a:r>
              <a:rPr lang="zh-CN" altLang="en-US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三维建模和二维</a:t>
            </a:r>
            <a:r>
              <a:rPr lang="zh-CN" altLang="en-US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视图</a:t>
            </a:r>
            <a:endParaRPr lang="zh-CN" altLang="en-US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9300" y="228600"/>
            <a:ext cx="431482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39750" lvl="0" indent="-539750" algn="l">
              <a:spcBef>
                <a:spcPct val="20000"/>
              </a:spcBef>
              <a:defRPr/>
            </a:pP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  <a:sym typeface="+mn-ea"/>
              </a:rPr>
              <a:t>研究背景和发展现状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" name="内容占位符 2"/>
          <p:cNvSpPr txBox="1"/>
          <p:nvPr/>
        </p:nvSpPr>
        <p:spPr>
          <a:xfrm>
            <a:off x="822959" y="1166018"/>
            <a:ext cx="10459329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79070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358775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537845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716915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220470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1677035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2134235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2590800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1">
              <a:lnSpc>
                <a:spcPct val="150000"/>
              </a:lnSpc>
            </a:pPr>
            <a:r>
              <a:rPr lang="zh-CN" altLang="en-US" sz="2400" kern="0" dirty="0"/>
              <a:t>研究背景</a:t>
            </a:r>
            <a:endParaRPr lang="zh-CN" altLang="en-US" sz="2400" kern="0" dirty="0"/>
          </a:p>
          <a:p>
            <a:pPr lvl="1">
              <a:lnSpc>
                <a:spcPct val="150000"/>
              </a:lnSpc>
            </a:pPr>
            <a:endParaRPr lang="zh-CN" altLang="en-US" sz="2400" kern="0" dirty="0"/>
          </a:p>
          <a:p>
            <a:pPr lvl="1">
              <a:lnSpc>
                <a:spcPct val="150000"/>
              </a:lnSpc>
            </a:pPr>
            <a:r>
              <a:rPr lang="en-US" altLang="zh-CN" sz="1800" dirty="0"/>
              <a:t>    机器人是近代自动控制领域中出现的一项新技术，并成为现代机械制造中的一个重要组成部分。机器人显著地提高了劳动生产率，改善产品质量，对改善劳动条件和产品的快速更新换代起着十分重要的作用，加快实现工业生产机械化和自动化的步伐。因而受到各先进国家的重视，投入大量人力物力加以研究和应用。</a:t>
            </a:r>
            <a:endParaRPr lang="en-US" altLang="zh-CN" sz="1800" dirty="0"/>
          </a:p>
          <a:p>
            <a:pPr lvl="1">
              <a:lnSpc>
                <a:spcPct val="150000"/>
              </a:lnSpc>
            </a:pPr>
            <a:endParaRPr lang="en-US" altLang="zh-CN" sz="1800" dirty="0"/>
          </a:p>
          <a:p>
            <a:pPr lvl="1">
              <a:lnSpc>
                <a:spcPct val="150000"/>
              </a:lnSpc>
            </a:pPr>
            <a:r>
              <a:rPr lang="en-US" altLang="zh-CN" sz="1800" dirty="0"/>
              <a:t>    新零售是近两年相对传统零售而出现的一个新名词，是指企业以互联网为依托，通过大数据、人工智能等先进技术，对商品的生产、流通与销售过程进行升级改造，进而重塑业态结构与生态圈，并对线上服务、线下体验，以及现代物流进行深度融合的零售模式。</a:t>
            </a:r>
            <a:endParaRPr lang="en-US" altLang="zh-CN" sz="1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9300" y="228600"/>
            <a:ext cx="4314825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  <a:sym typeface="+mn-ea"/>
              </a:rPr>
              <a:t>研究背景和发展现状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588645" y="6363801"/>
            <a:ext cx="314324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10795">
            <a:spAutoFit/>
          </a:bodyPr>
          <a:lstStyle/>
          <a:p>
            <a:pPr algn="l">
              <a:buFont typeface="Arial" panose="020B0604020202020204" pitchFamily="34" charset="0"/>
              <a:buNone/>
              <a:defRPr/>
            </a:pPr>
            <a:endParaRPr lang="zh-CN" altLang="en-US" sz="1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>
              <a:buFont typeface="Arial" panose="020B0604020202020204" pitchFamily="34" charset="0"/>
              <a:buNone/>
              <a:defRPr/>
            </a:pPr>
            <a:endParaRPr lang="zh-CN" altLang="en-US" sz="1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内容占位符 2"/>
          <p:cNvSpPr txBox="1"/>
          <p:nvPr/>
        </p:nvSpPr>
        <p:spPr>
          <a:xfrm>
            <a:off x="822960" y="1165860"/>
            <a:ext cx="10459085" cy="5287645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0" indent="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79070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358775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537845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716915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220470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1677035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2134235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2590800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1">
              <a:lnSpc>
                <a:spcPct val="150000"/>
              </a:lnSpc>
            </a:pPr>
            <a:r>
              <a:rPr lang="zh-CN" altLang="en-US" sz="2400" kern="0" dirty="0"/>
              <a:t>发展现状</a:t>
            </a:r>
            <a:endParaRPr lang="zh-CN" altLang="en-US" sz="2400" kern="0" dirty="0"/>
          </a:p>
          <a:p>
            <a:pPr lvl="1">
              <a:lnSpc>
                <a:spcPct val="150000"/>
              </a:lnSpc>
            </a:pPr>
            <a:endParaRPr lang="zh-CN" altLang="en-US" sz="2400" kern="0" dirty="0"/>
          </a:p>
          <a:p>
            <a:pPr lvl="1" algn="l">
              <a:lnSpc>
                <a:spcPct val="150000"/>
              </a:lnSpc>
              <a:buSzTx/>
              <a:buFontTx/>
            </a:pPr>
            <a:r>
              <a:rPr lang="en-US" altLang="zh-CN" sz="1800" dirty="0"/>
              <a:t>    目前，欧美国家在零售机器人的市场应用的研究方面处于世界领先水平。并且在有些行业已经初步形成了成功的商业模式。研究表明，美国近一半的零售业人员将被机器人抢走工作，面临事业的危险。此前，外媒报道，机器人已经抢走了制造业工人的工作岗位。</a:t>
            </a:r>
            <a:endParaRPr lang="en-US" altLang="zh-CN" sz="1800" dirty="0"/>
          </a:p>
          <a:p>
            <a:pPr lvl="1" algn="l">
              <a:lnSpc>
                <a:spcPct val="150000"/>
              </a:lnSpc>
              <a:buSzTx/>
              <a:buFontTx/>
            </a:pPr>
            <a:endParaRPr lang="en-US" altLang="zh-CN" sz="1800" dirty="0"/>
          </a:p>
          <a:p>
            <a:pPr lvl="1" algn="l">
              <a:lnSpc>
                <a:spcPct val="150000"/>
              </a:lnSpc>
              <a:buSzTx/>
              <a:buFontTx/>
            </a:pPr>
            <a:r>
              <a:rPr lang="en-US" altLang="zh-CN" sz="1800" dirty="0"/>
              <a:t>    如今国家大力发展科技，遵循科技强国方针，尤其是对于新兴产业智能零售机器人行业特别重视。通过前期市场调研，可以发现:新零售的概念愈发成熟， 也渐渐被传统零售商所接受。</a:t>
            </a:r>
            <a:endParaRPr lang="en-US" altLang="zh-CN" sz="1800" dirty="0"/>
          </a:p>
          <a:p>
            <a:pPr lvl="1" algn="l">
              <a:lnSpc>
                <a:spcPct val="150000"/>
              </a:lnSpc>
              <a:buSzTx/>
              <a:buFontTx/>
            </a:pPr>
            <a:endParaRPr lang="en-US" altLang="zh-CN" sz="1800" dirty="0"/>
          </a:p>
          <a:p>
            <a:pPr lvl="1" algn="l">
              <a:lnSpc>
                <a:spcPct val="150000"/>
              </a:lnSpc>
              <a:buSzTx/>
              <a:buFontTx/>
            </a:pPr>
            <a:r>
              <a:rPr lang="en-US" altLang="zh-CN" sz="1800" dirty="0"/>
              <a:t>    通过分析得出，目前机器人应用在新零售领域的产品品种及数量有限，主要是自动贩卖机的机器人产品较多，具备产品交付性，但具备体验性的人工智能产品较少。随着新零售领域的快速发展，结合人工成本的增加，机器人应用在新零售领域的产品将会越来越多。</a:t>
            </a:r>
            <a:endParaRPr lang="en-US" altLang="zh-CN" sz="1800" dirty="0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906775" y="1812351"/>
            <a:ext cx="9872235" cy="4551504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9300" y="210127"/>
            <a:ext cx="431482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39750" lvl="0" indent="-539750" algn="l">
              <a:spcBef>
                <a:spcPct val="20000"/>
              </a:spcBef>
              <a:defRPr/>
            </a:pP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  <a:sym typeface="+mn-ea"/>
              </a:rPr>
              <a:t>存在问题和改进建议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" name="内容占位符 2"/>
          <p:cNvSpPr txBox="1"/>
          <p:nvPr/>
        </p:nvSpPr>
        <p:spPr>
          <a:xfrm>
            <a:off x="822960" y="1165860"/>
            <a:ext cx="10459085" cy="54743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79070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358775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537845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716915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220470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1677035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2134235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2590800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1">
              <a:lnSpc>
                <a:spcPct val="150000"/>
              </a:lnSpc>
            </a:pPr>
            <a:r>
              <a:rPr lang="zh-CN" altLang="en-US" sz="2400" kern="0" dirty="0"/>
              <a:t>存在问题</a:t>
            </a:r>
            <a:endParaRPr lang="zh-CN" altLang="en-US" sz="2400" kern="0" dirty="0"/>
          </a:p>
          <a:p>
            <a:pPr lvl="1">
              <a:lnSpc>
                <a:spcPct val="150000"/>
              </a:lnSpc>
            </a:pPr>
            <a:endParaRPr lang="zh-CN" altLang="en-US" sz="2400" kern="0" dirty="0"/>
          </a:p>
          <a:p>
            <a:pPr lvl="1">
              <a:lnSpc>
                <a:spcPct val="150000"/>
              </a:lnSpc>
            </a:pPr>
            <a:r>
              <a:rPr lang="en-US" altLang="zh-CN" sz="1800" dirty="0"/>
              <a:t>①没有从根本上解决存在的“痛点”</a:t>
            </a:r>
            <a:endParaRPr lang="en-US" altLang="zh-CN" sz="1800" dirty="0"/>
          </a:p>
          <a:p>
            <a:pPr lvl="1">
              <a:lnSpc>
                <a:spcPct val="150000"/>
              </a:lnSpc>
            </a:pPr>
            <a:r>
              <a:rPr lang="en-US" altLang="zh-CN" sz="1800" dirty="0"/>
              <a:t>    其本质还是自动贩卖机，尽管其在一定程度减少了人工的参与量，但产品缺乏人机互动性和与客户的交互性，对新零售的客流量没有起到促进作用，无法解决新零售用工多的问题。</a:t>
            </a:r>
            <a:endParaRPr lang="en-US" altLang="zh-CN" sz="1800" dirty="0"/>
          </a:p>
          <a:p>
            <a:pPr lvl="1">
              <a:lnSpc>
                <a:spcPct val="150000"/>
              </a:lnSpc>
            </a:pPr>
            <a:endParaRPr lang="en-US" altLang="zh-CN" sz="1800" dirty="0"/>
          </a:p>
          <a:p>
            <a:pPr lvl="1">
              <a:lnSpc>
                <a:spcPct val="150000"/>
              </a:lnSpc>
            </a:pPr>
            <a:r>
              <a:rPr lang="en-US" altLang="zh-CN" sz="1800" dirty="0"/>
              <a:t>②智能机器人在新零售应用成本高、回收周期长</a:t>
            </a:r>
            <a:endParaRPr lang="en-US" altLang="zh-CN" sz="1800" dirty="0"/>
          </a:p>
          <a:p>
            <a:pPr lvl="1">
              <a:lnSpc>
                <a:spcPct val="150000"/>
              </a:lnSpc>
            </a:pPr>
            <a:r>
              <a:rPr lang="en-US" altLang="zh-CN" sz="1800" dirty="0"/>
              <a:t>    面向新零售的机器人产品价格普遍较高，存在难以快速实现投资收益回报及投资回收周期较长的问题</a:t>
            </a:r>
            <a:r>
              <a:rPr lang="zh-CN" altLang="en-US" sz="1800" dirty="0"/>
              <a:t>。</a:t>
            </a:r>
            <a:endParaRPr lang="zh-CN" altLang="en-US" sz="1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2"/>
          <p:cNvSpPr txBox="1"/>
          <p:nvPr/>
        </p:nvSpPr>
        <p:spPr>
          <a:xfrm>
            <a:off x="822960" y="1165860"/>
            <a:ext cx="10459085" cy="53625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79070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358775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537845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716915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220470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1677035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2134235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2590800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1">
              <a:lnSpc>
                <a:spcPct val="150000"/>
              </a:lnSpc>
            </a:pPr>
            <a:r>
              <a:rPr lang="zh-CN" altLang="en-US" sz="2400" kern="0" dirty="0"/>
              <a:t>改进建议</a:t>
            </a:r>
            <a:endParaRPr lang="zh-CN" altLang="en-US" sz="2400" kern="0" dirty="0"/>
          </a:p>
          <a:p>
            <a:pPr lvl="1">
              <a:lnSpc>
                <a:spcPct val="150000"/>
              </a:lnSpc>
            </a:pPr>
            <a:endParaRPr lang="zh-CN" altLang="en-US" sz="2400" kern="0" dirty="0"/>
          </a:p>
          <a:p>
            <a:pPr lvl="1" algn="l">
              <a:lnSpc>
                <a:spcPct val="150000"/>
              </a:lnSpc>
              <a:buSzTx/>
              <a:buFontTx/>
            </a:pPr>
            <a:r>
              <a:rPr lang="en-US" altLang="zh-CN" sz="1800" dirty="0"/>
              <a:t>① 机器人的应用产品应具有更多交互性、互动性</a:t>
            </a:r>
            <a:endParaRPr lang="en-US" altLang="zh-CN" sz="1800" dirty="0"/>
          </a:p>
          <a:p>
            <a:pPr lvl="1" algn="l">
              <a:lnSpc>
                <a:spcPct val="150000"/>
              </a:lnSpc>
              <a:buSzTx/>
              <a:buFontTx/>
            </a:pPr>
            <a:endParaRPr lang="en-US" altLang="zh-CN" sz="1800" dirty="0"/>
          </a:p>
          <a:p>
            <a:pPr lvl="1" algn="l">
              <a:lnSpc>
                <a:spcPct val="150000"/>
              </a:lnSpc>
              <a:buSzTx/>
              <a:buFontTx/>
            </a:pPr>
            <a:r>
              <a:rPr lang="en-US" altLang="zh-CN" sz="1800" dirty="0"/>
              <a:t>② 机器人应用应有助于提升新零售的客流量</a:t>
            </a:r>
            <a:endParaRPr lang="en-US" altLang="zh-CN" sz="1800" dirty="0"/>
          </a:p>
          <a:p>
            <a:pPr lvl="1" algn="l">
              <a:lnSpc>
                <a:spcPct val="150000"/>
              </a:lnSpc>
              <a:buSzTx/>
              <a:buFontTx/>
            </a:pPr>
            <a:endParaRPr lang="en-US" altLang="zh-CN" sz="1800" dirty="0"/>
          </a:p>
          <a:p>
            <a:pPr lvl="1" algn="l">
              <a:lnSpc>
                <a:spcPct val="150000"/>
              </a:lnSpc>
              <a:buSzTx/>
              <a:buFontTx/>
            </a:pPr>
            <a:r>
              <a:rPr lang="en-US" altLang="zh-CN" sz="1800" dirty="0"/>
              <a:t>③ 机器人应用应有效解决原有经营模式的痛点</a:t>
            </a:r>
            <a:endParaRPr lang="en-US" altLang="zh-CN" sz="1800" dirty="0"/>
          </a:p>
          <a:p>
            <a:pPr lvl="1" algn="l">
              <a:lnSpc>
                <a:spcPct val="150000"/>
              </a:lnSpc>
              <a:buSzTx/>
              <a:buFontTx/>
            </a:pPr>
            <a:endParaRPr lang="en-US" altLang="zh-CN" sz="1800" dirty="0"/>
          </a:p>
          <a:p>
            <a:pPr lvl="1" algn="l">
              <a:lnSpc>
                <a:spcPct val="150000"/>
              </a:lnSpc>
              <a:buSzTx/>
              <a:buFontTx/>
            </a:pPr>
            <a:r>
              <a:rPr lang="en-US" altLang="zh-CN" sz="1800" dirty="0"/>
              <a:t>④ 面向新零售的机器人产品价格应越来越低</a:t>
            </a:r>
            <a:endParaRPr lang="en-US" altLang="zh-CN" sz="1800" dirty="0"/>
          </a:p>
        </p:txBody>
      </p:sp>
      <p:sp>
        <p:nvSpPr>
          <p:cNvPr id="9" name="文本框 8"/>
          <p:cNvSpPr txBox="1"/>
          <p:nvPr/>
        </p:nvSpPr>
        <p:spPr>
          <a:xfrm>
            <a:off x="749300" y="210127"/>
            <a:ext cx="431482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39750" lvl="0" indent="-539750" algn="l">
              <a:spcBef>
                <a:spcPct val="20000"/>
              </a:spcBef>
              <a:defRPr/>
            </a:pP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  <a:sym typeface="+mn-ea"/>
              </a:rPr>
              <a:t>存在问题和改进建议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9300" y="210127"/>
            <a:ext cx="431482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功能介绍和</a:t>
            </a: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结构设计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" name="内容占位符 2"/>
          <p:cNvSpPr txBox="1"/>
          <p:nvPr/>
        </p:nvSpPr>
        <p:spPr>
          <a:xfrm>
            <a:off x="822960" y="1165860"/>
            <a:ext cx="10459085" cy="55410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79070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358775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537845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716915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220470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1677035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2134235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2590800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1">
              <a:lnSpc>
                <a:spcPct val="150000"/>
              </a:lnSpc>
            </a:pPr>
            <a:r>
              <a:rPr lang="zh-CN" altLang="en-US" sz="2400" kern="0" dirty="0"/>
              <a:t>功能介绍</a:t>
            </a:r>
            <a:endParaRPr lang="zh-CN" altLang="en-US" sz="2400" kern="0" dirty="0"/>
          </a:p>
          <a:p>
            <a:pPr lvl="1">
              <a:lnSpc>
                <a:spcPct val="150000"/>
              </a:lnSpc>
            </a:pPr>
            <a:endParaRPr lang="zh-CN" altLang="en-US" sz="2400" kern="0" dirty="0"/>
          </a:p>
          <a:p>
            <a:pPr lvl="1">
              <a:lnSpc>
                <a:spcPct val="150000"/>
              </a:lnSpc>
            </a:pPr>
            <a:r>
              <a:rPr lang="en-US" altLang="zh-CN" sz="1800" dirty="0"/>
              <a:t>    自动售卖机主要构成部分有：机身、货架、控制面板、电机、主控板、传感器、电源、照明系统、制冷制热和门锁控制等。其中最重要的是电机和主控板</a:t>
            </a:r>
            <a:r>
              <a:rPr lang="zh-CN" altLang="en-US" sz="1800" dirty="0"/>
              <a:t>。</a:t>
            </a:r>
            <a:endParaRPr lang="zh-CN" altLang="en-US" sz="1800" dirty="0"/>
          </a:p>
          <a:p>
            <a:pPr lvl="1">
              <a:lnSpc>
                <a:spcPct val="150000"/>
              </a:lnSpc>
            </a:pPr>
            <a:endParaRPr lang="zh-CN" altLang="en-US" sz="1800" dirty="0"/>
          </a:p>
          <a:p>
            <a:pPr lvl="1">
              <a:lnSpc>
                <a:spcPct val="150000"/>
              </a:lnSpc>
            </a:pPr>
            <a:r>
              <a:rPr lang="en-US" altLang="zh-CN" sz="1800" dirty="0"/>
              <a:t>机身：是自动售货机的整体框架，是自动售货机的颜值担当。</a:t>
            </a:r>
            <a:endParaRPr lang="en-US" altLang="zh-CN" sz="1800" dirty="0"/>
          </a:p>
          <a:p>
            <a:pPr lvl="1">
              <a:lnSpc>
                <a:spcPct val="150000"/>
              </a:lnSpc>
            </a:pPr>
            <a:endParaRPr lang="en-US" altLang="zh-CN" sz="1800" dirty="0"/>
          </a:p>
          <a:p>
            <a:pPr lvl="1">
              <a:lnSpc>
                <a:spcPct val="150000"/>
              </a:lnSpc>
            </a:pPr>
            <a:r>
              <a:rPr lang="en-US" altLang="zh-CN" sz="1800" dirty="0"/>
              <a:t>电机：作为用电器或各种机械的动力源。</a:t>
            </a:r>
            <a:endParaRPr lang="en-US" altLang="zh-CN" sz="1800" dirty="0"/>
          </a:p>
          <a:p>
            <a:pPr lvl="1">
              <a:lnSpc>
                <a:spcPct val="150000"/>
              </a:lnSpc>
            </a:pPr>
            <a:endParaRPr lang="en-US" altLang="zh-CN" sz="1800" dirty="0"/>
          </a:p>
          <a:p>
            <a:pPr lvl="1">
              <a:lnSpc>
                <a:spcPct val="150000"/>
              </a:lnSpc>
            </a:pPr>
            <a:r>
              <a:rPr lang="en-US" altLang="zh-CN" sz="1800" dirty="0"/>
              <a:t>主控板：是负责指挥控制自动售货机各部件工作的主要部分。</a:t>
            </a:r>
            <a:endParaRPr lang="en-US" altLang="zh-CN" sz="1800" dirty="0"/>
          </a:p>
          <a:p>
            <a:pPr lvl="1">
              <a:lnSpc>
                <a:spcPct val="150000"/>
              </a:lnSpc>
            </a:pPr>
            <a:endParaRPr lang="en-US" altLang="zh-CN" sz="1800" dirty="0"/>
          </a:p>
          <a:p>
            <a:pPr lvl="1">
              <a:lnSpc>
                <a:spcPct val="150000"/>
              </a:lnSpc>
            </a:pPr>
            <a:r>
              <a:rPr lang="en-US" altLang="zh-CN" sz="1800" dirty="0"/>
              <a:t>线束：是自动售货机里面各部件连接的桥梁。</a:t>
            </a:r>
            <a:endParaRPr lang="en-US" altLang="zh-CN" sz="1800" dirty="0"/>
          </a:p>
        </p:txBody>
      </p:sp>
      <p:pic>
        <p:nvPicPr>
          <p:cNvPr id="17" name="图片 17" descr="6057bb52a6227882a2ad0be9635e9a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165465" y="3030855"/>
            <a:ext cx="2819400" cy="33724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9300" y="210127"/>
            <a:ext cx="4314825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功能介绍和结构设计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" name="内容占位符 2"/>
          <p:cNvSpPr txBox="1"/>
          <p:nvPr/>
        </p:nvSpPr>
        <p:spPr>
          <a:xfrm>
            <a:off x="749300" y="1165860"/>
            <a:ext cx="10459085" cy="555561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79070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358775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537845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716915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220470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1677035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2134235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2590800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1">
              <a:lnSpc>
                <a:spcPct val="150000"/>
              </a:lnSpc>
            </a:pPr>
            <a:r>
              <a:rPr lang="zh-CN" altLang="en-US" sz="2400" kern="0" dirty="0"/>
              <a:t>四大智能核心</a:t>
            </a:r>
            <a:r>
              <a:rPr lang="zh-CN" altLang="en-US" sz="2400" kern="0" dirty="0"/>
              <a:t>技术</a:t>
            </a:r>
            <a:endParaRPr lang="zh-CN" altLang="en-US" sz="2400" kern="0" dirty="0"/>
          </a:p>
          <a:p>
            <a:pPr lvl="1">
              <a:lnSpc>
                <a:spcPct val="150000"/>
              </a:lnSpc>
            </a:pPr>
            <a:endParaRPr lang="zh-CN" altLang="en-US" sz="2400" kern="0" dirty="0"/>
          </a:p>
          <a:p>
            <a:pPr lvl="1" algn="l">
              <a:lnSpc>
                <a:spcPct val="150000"/>
              </a:lnSpc>
              <a:buSzTx/>
              <a:buFontTx/>
            </a:pPr>
            <a:r>
              <a:rPr lang="en-US" altLang="zh-CN" sz="1800" dirty="0"/>
              <a:t>①移动支付</a:t>
            </a:r>
            <a:endParaRPr lang="en-US" altLang="zh-CN" sz="1800" dirty="0"/>
          </a:p>
          <a:p>
            <a:pPr lvl="1" algn="l">
              <a:lnSpc>
                <a:spcPct val="150000"/>
              </a:lnSpc>
              <a:buSzTx/>
              <a:buFontTx/>
            </a:pPr>
            <a:endParaRPr lang="en-US" altLang="zh-CN" sz="1800" dirty="0"/>
          </a:p>
          <a:p>
            <a:pPr lvl="1" algn="l">
              <a:lnSpc>
                <a:spcPct val="150000"/>
              </a:lnSpc>
              <a:buSzTx/>
              <a:buFontTx/>
            </a:pPr>
            <a:r>
              <a:rPr lang="en-US" altLang="zh-CN" sz="1800" dirty="0"/>
              <a:t>②AI人工智能与智能手机的互动</a:t>
            </a:r>
            <a:endParaRPr lang="en-US" altLang="zh-CN" sz="1800" dirty="0"/>
          </a:p>
          <a:p>
            <a:pPr lvl="1" algn="l">
              <a:lnSpc>
                <a:spcPct val="150000"/>
              </a:lnSpc>
              <a:buSzTx/>
              <a:buFontTx/>
            </a:pPr>
            <a:endParaRPr lang="en-US" altLang="zh-CN" sz="1800" dirty="0"/>
          </a:p>
          <a:p>
            <a:pPr lvl="1" algn="l">
              <a:lnSpc>
                <a:spcPct val="150000"/>
              </a:lnSpc>
              <a:buSzTx/>
              <a:buFontTx/>
            </a:pPr>
            <a:r>
              <a:rPr lang="en-US" altLang="zh-CN" sz="1800" dirty="0"/>
              <a:t>③面部识别</a:t>
            </a:r>
            <a:endParaRPr lang="en-US" altLang="zh-CN" sz="1800" dirty="0"/>
          </a:p>
          <a:p>
            <a:pPr lvl="1" algn="l">
              <a:lnSpc>
                <a:spcPct val="150000"/>
              </a:lnSpc>
              <a:buSzTx/>
              <a:buFontTx/>
            </a:pPr>
            <a:endParaRPr lang="en-US" altLang="zh-CN" sz="1800" dirty="0"/>
          </a:p>
          <a:p>
            <a:pPr lvl="1" algn="l">
              <a:lnSpc>
                <a:spcPct val="150000"/>
              </a:lnSpc>
              <a:buSzTx/>
              <a:buFontTx/>
            </a:pPr>
            <a:r>
              <a:rPr lang="en-US" altLang="zh-CN" sz="1800" dirty="0"/>
              <a:t>④智能化系统管理平台</a:t>
            </a:r>
            <a:endParaRPr lang="en-US" altLang="zh-CN" sz="1800" dirty="0"/>
          </a:p>
          <a:p>
            <a:pPr lvl="1" algn="l">
              <a:lnSpc>
                <a:spcPct val="150000"/>
              </a:lnSpc>
              <a:buSzTx/>
              <a:buFontTx/>
            </a:pPr>
            <a:endParaRPr lang="en-US" altLang="zh-CN" sz="1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9300" y="210127"/>
            <a:ext cx="431482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功能介绍和结构设计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" name="内容占位符 2"/>
          <p:cNvSpPr txBox="1"/>
          <p:nvPr/>
        </p:nvSpPr>
        <p:spPr>
          <a:xfrm>
            <a:off x="822960" y="1165860"/>
            <a:ext cx="10459085" cy="55352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79070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358775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537845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716915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defRPr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220470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1677035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2134235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2590800" indent="-188595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1">
              <a:lnSpc>
                <a:spcPct val="150000"/>
              </a:lnSpc>
            </a:pPr>
            <a:r>
              <a:rPr lang="zh-CN" altLang="en-US" sz="2400" kern="0" dirty="0"/>
              <a:t>尺寸设计</a:t>
            </a:r>
            <a:endParaRPr lang="zh-CN" altLang="en-US" sz="2400" kern="0" dirty="0"/>
          </a:p>
          <a:p>
            <a:pPr lvl="1">
              <a:lnSpc>
                <a:spcPct val="150000"/>
              </a:lnSpc>
            </a:pPr>
            <a:endParaRPr lang="zh-CN" altLang="en-US" sz="2400" kern="0" dirty="0"/>
          </a:p>
          <a:p>
            <a:pPr lvl="1">
              <a:lnSpc>
                <a:spcPct val="150000"/>
              </a:lnSpc>
            </a:pPr>
            <a:r>
              <a:rPr lang="en-US" altLang="zh-CN" sz="1800" dirty="0"/>
              <a:t>饮料自动售货机</a:t>
            </a:r>
            <a:r>
              <a:rPr lang="zh-CN" altLang="en-US" sz="1800" dirty="0"/>
              <a:t>：高度185-200</a:t>
            </a:r>
            <a:r>
              <a:rPr lang="en-US" altLang="zh-CN" sz="1800" dirty="0"/>
              <a:t>cm</a:t>
            </a:r>
            <a:r>
              <a:rPr lang="zh-CN" altLang="en-US" sz="1800" dirty="0"/>
              <a:t>，深度75-90</a:t>
            </a:r>
            <a:r>
              <a:rPr lang="en-US" altLang="zh-CN" dirty="0">
                <a:sym typeface="+mn-ea"/>
              </a:rPr>
              <a:t>cm</a:t>
            </a:r>
            <a:r>
              <a:rPr lang="zh-CN" altLang="en-US" sz="1800" dirty="0"/>
              <a:t>，宽度80-100</a:t>
            </a:r>
            <a:r>
              <a:rPr lang="en-US" altLang="zh-CN" dirty="0">
                <a:sym typeface="+mn-ea"/>
              </a:rPr>
              <a:t>cm</a:t>
            </a:r>
            <a:endParaRPr lang="en-US" altLang="zh-CN" dirty="0">
              <a:sym typeface="+mn-ea"/>
            </a:endParaRPr>
          </a:p>
          <a:p>
            <a:pPr lvl="1">
              <a:lnSpc>
                <a:spcPct val="150000"/>
              </a:lnSpc>
            </a:pPr>
            <a:endParaRPr lang="zh-CN" altLang="en-US" sz="1800" dirty="0"/>
          </a:p>
          <a:p>
            <a:pPr marL="0" lvl="1">
              <a:lnSpc>
                <a:spcPct val="150000"/>
              </a:lnSpc>
            </a:pPr>
            <a:r>
              <a:rPr lang="en-US" altLang="zh-CN" sz="1800" dirty="0"/>
              <a:t>零食自动售货机</a:t>
            </a:r>
            <a:r>
              <a:rPr lang="zh-CN" altLang="en-US" sz="1800" dirty="0"/>
              <a:t>：</a:t>
            </a:r>
            <a:r>
              <a:rPr lang="zh-CN" altLang="en-US" dirty="0">
                <a:sym typeface="+mn-ea"/>
              </a:rPr>
              <a:t>高度170-205</a:t>
            </a:r>
            <a:r>
              <a:rPr lang="en-US" altLang="zh-CN" dirty="0">
                <a:sym typeface="+mn-ea"/>
              </a:rPr>
              <a:t>cm</a:t>
            </a:r>
            <a:r>
              <a:rPr lang="zh-CN" altLang="en-US" dirty="0">
                <a:sym typeface="+mn-ea"/>
              </a:rPr>
              <a:t>，深度70-85</a:t>
            </a:r>
            <a:r>
              <a:rPr lang="en-US" altLang="zh-CN" dirty="0">
                <a:sym typeface="+mn-ea"/>
              </a:rPr>
              <a:t>cm</a:t>
            </a:r>
            <a:r>
              <a:rPr lang="zh-CN" altLang="en-US" dirty="0">
                <a:sym typeface="+mn-ea"/>
              </a:rPr>
              <a:t>，宽度75-85</a:t>
            </a:r>
            <a:r>
              <a:rPr lang="en-US" altLang="zh-CN" dirty="0">
                <a:sym typeface="+mn-ea"/>
              </a:rPr>
              <a:t>cm</a:t>
            </a:r>
            <a:endParaRPr lang="en-US" altLang="zh-CN" dirty="0">
              <a:sym typeface="+mn-ea"/>
            </a:endParaRPr>
          </a:p>
          <a:p>
            <a:pPr marL="0" lvl="1">
              <a:lnSpc>
                <a:spcPct val="150000"/>
              </a:lnSpc>
            </a:pPr>
            <a:endParaRPr lang="en-US" altLang="zh-CN" dirty="0">
              <a:sym typeface="+mn-ea"/>
            </a:endParaRPr>
          </a:p>
          <a:p>
            <a:pPr marL="0" lvl="1">
              <a:lnSpc>
                <a:spcPct val="150000"/>
              </a:lnSpc>
            </a:pPr>
            <a:r>
              <a:rPr lang="en-US" altLang="zh-CN" sz="1800" dirty="0"/>
              <a:t>烟草自动售货机</a:t>
            </a:r>
            <a:r>
              <a:rPr lang="zh-CN" altLang="en-US" sz="1800" dirty="0"/>
              <a:t>：</a:t>
            </a:r>
            <a:r>
              <a:rPr lang="zh-CN" altLang="en-US" dirty="0">
                <a:sym typeface="+mn-ea"/>
              </a:rPr>
              <a:t>高度150-180</a:t>
            </a:r>
            <a:r>
              <a:rPr lang="en-US" altLang="zh-CN" dirty="0">
                <a:sym typeface="+mn-ea"/>
              </a:rPr>
              <a:t>cm</a:t>
            </a:r>
            <a:r>
              <a:rPr lang="zh-CN" altLang="en-US" dirty="0">
                <a:sym typeface="+mn-ea"/>
              </a:rPr>
              <a:t>，深度45-50</a:t>
            </a:r>
            <a:r>
              <a:rPr lang="en-US" altLang="zh-CN" dirty="0">
                <a:sym typeface="+mn-ea"/>
              </a:rPr>
              <a:t>cm</a:t>
            </a:r>
            <a:r>
              <a:rPr lang="zh-CN" altLang="en-US" dirty="0">
                <a:sym typeface="+mn-ea"/>
              </a:rPr>
              <a:t>，宽度70-85</a:t>
            </a:r>
            <a:r>
              <a:rPr lang="en-US" altLang="zh-CN" dirty="0">
                <a:sym typeface="+mn-ea"/>
              </a:rPr>
              <a:t>cm</a:t>
            </a:r>
            <a:endParaRPr lang="en-US" altLang="zh-CN" dirty="0">
              <a:sym typeface="+mn-ea"/>
            </a:endParaRPr>
          </a:p>
          <a:p>
            <a:pPr marL="0" lvl="1">
              <a:lnSpc>
                <a:spcPct val="150000"/>
              </a:lnSpc>
            </a:pPr>
            <a:endParaRPr lang="en-US" altLang="zh-CN" sz="1800" dirty="0"/>
          </a:p>
          <a:p>
            <a:pPr marL="0" lvl="1">
              <a:lnSpc>
                <a:spcPct val="150000"/>
              </a:lnSpc>
            </a:pPr>
            <a:r>
              <a:rPr lang="en-US" altLang="zh-CN" sz="1800" dirty="0"/>
              <a:t>咖啡自动售货机</a:t>
            </a:r>
            <a:r>
              <a:rPr lang="zh-CN" altLang="en-US" sz="1800" dirty="0"/>
              <a:t>：</a:t>
            </a:r>
            <a:r>
              <a:rPr lang="zh-CN" altLang="en-US" dirty="0">
                <a:sym typeface="+mn-ea"/>
              </a:rPr>
              <a:t>高度180-220</a:t>
            </a:r>
            <a:r>
              <a:rPr lang="en-US" altLang="zh-CN" dirty="0">
                <a:sym typeface="+mn-ea"/>
              </a:rPr>
              <a:t>cm</a:t>
            </a:r>
            <a:r>
              <a:rPr lang="zh-CN" altLang="en-US" dirty="0">
                <a:sym typeface="+mn-ea"/>
              </a:rPr>
              <a:t>，深度70-85</a:t>
            </a:r>
            <a:r>
              <a:rPr lang="en-US" altLang="zh-CN" dirty="0">
                <a:sym typeface="+mn-ea"/>
              </a:rPr>
              <a:t>cm</a:t>
            </a:r>
            <a:r>
              <a:rPr lang="zh-CN" altLang="en-US" dirty="0">
                <a:sym typeface="+mn-ea"/>
              </a:rPr>
              <a:t>，宽度70-85</a:t>
            </a:r>
            <a:r>
              <a:rPr lang="en-US" altLang="zh-CN" dirty="0">
                <a:sym typeface="+mn-ea"/>
              </a:rPr>
              <a:t>cm</a:t>
            </a:r>
            <a:endParaRPr lang="en-US" altLang="zh-CN" dirty="0">
              <a:sym typeface="+mn-ea"/>
            </a:endParaRPr>
          </a:p>
          <a:p>
            <a:pPr marL="0" lvl="1">
              <a:lnSpc>
                <a:spcPct val="150000"/>
              </a:lnSpc>
            </a:pPr>
            <a:endParaRPr lang="en-US" altLang="zh-CN" dirty="0">
              <a:sym typeface="+mn-ea"/>
            </a:endParaRPr>
          </a:p>
          <a:p>
            <a:pPr marL="0" lvl="1">
              <a:lnSpc>
                <a:spcPct val="150000"/>
              </a:lnSpc>
            </a:pPr>
            <a:r>
              <a:rPr lang="en-US" altLang="zh-CN" dirty="0"/>
              <a:t>总的来说，尽管不同类型的自动售货机之间有所不同，但他们的尺寸通常都是相似的</a:t>
            </a:r>
            <a:r>
              <a:rPr lang="zh-CN" altLang="en-US" dirty="0"/>
              <a:t>。</a:t>
            </a:r>
            <a:endParaRPr lang="en-US" altLang="zh-CN" sz="1800" dirty="0"/>
          </a:p>
          <a:p>
            <a:pPr lvl="1">
              <a:lnSpc>
                <a:spcPct val="150000"/>
              </a:lnSpc>
            </a:pPr>
            <a:endParaRPr lang="en-US" altLang="zh-CN" sz="2400" kern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4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9232*2592*734*734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5.xml><?xml version="1.0" encoding="utf-8"?>
<p:tagLst xmlns:p="http://schemas.openxmlformats.org/presentationml/2006/main">
  <p:tag name="ISPRING_PRESENTATION_TITLE" val="PowerPoint 演示文稿"/>
  <p:tag name="ISPRING_FIRST_PUBLISH" val="1"/>
  <p:tag name="KSO_WPP_MARK_KEY" val="bf6a18b6-fbb9-453e-8c05-49a6c28aa5f1"/>
  <p:tag name="COMMONDATA" val="eyJoZGlkIjoiMDk0ODFmMDE2ZTUxYTYyNDc3MDU2NTA4MDJiNThjOW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88ku">
      <a:majorFont>
        <a:latin typeface="Arial Black"/>
        <a:ea typeface="思源黑体 CN Bold"/>
        <a:cs typeface=""/>
      </a:majorFont>
      <a:minorFont>
        <a:latin typeface="Arial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FF99">
            <a:alpha val="30196"/>
          </a:srgbClr>
        </a:solidFill>
        <a:ln w="28575">
          <a:solidFill>
            <a:schemeClr val="tx2">
              <a:lumMod val="75000"/>
            </a:schemeClr>
          </a:solidFill>
        </a:ln>
      </a:spPr>
      <a:bodyPr rtlCol="0" anchor="ctr"/>
      <a:lstStyle>
        <a:defPPr algn="ctr">
          <a:defRPr dirty="0" smtClean="0">
            <a:solidFill>
              <a:srgbClr val="C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57150">
          <a:solidFill>
            <a:srgbClr val="C00000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1749</Words>
  <Application>WPS 演示</Application>
  <PresentationFormat>宽屏</PresentationFormat>
  <Paragraphs>184</Paragraphs>
  <Slides>18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Arial</vt:lpstr>
      <vt:lpstr>宋体</vt:lpstr>
      <vt:lpstr>Wingdings</vt:lpstr>
      <vt:lpstr>Arial</vt:lpstr>
      <vt:lpstr>楷体</vt:lpstr>
      <vt:lpstr>微软雅黑</vt:lpstr>
      <vt:lpstr>Arial Unicode MS</vt:lpstr>
      <vt:lpstr>Wingdings</vt:lpstr>
      <vt:lpstr>思源黑体 CN Bold</vt:lpstr>
      <vt:lpstr>黑体</vt:lpstr>
      <vt:lpstr>Arial Black</vt:lpstr>
      <vt:lpstr>思源黑体 CN Regular</vt:lpstr>
      <vt:lpstr>等线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Asi</cp:lastModifiedBy>
  <cp:revision>1401</cp:revision>
  <dcterms:created xsi:type="dcterms:W3CDTF">2018-06-17T04:53:00Z</dcterms:created>
  <dcterms:modified xsi:type="dcterms:W3CDTF">2023-05-24T06:28:18Z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391CF26F4B4B4A30A60FDCAF32C94ABA_13</vt:lpwstr>
  </property>
  <property fmtid="{D5CDD505-2E9C-101B-9397-08002B2CF9AE}" pid="3" name="KSOProductBuildVer">
    <vt:lpwstr>2052-11.1.0.14036</vt:lpwstr>
  </property>
</Properties>
</file>