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307" r:id="rId4"/>
    <p:sldId id="261" r:id="rId5"/>
    <p:sldId id="262" r:id="rId6"/>
    <p:sldId id="263" r:id="rId7"/>
    <p:sldId id="264" r:id="rId8"/>
    <p:sldId id="265" r:id="rId9"/>
    <p:sldId id="274" r:id="rId10"/>
    <p:sldId id="288" r:id="rId11"/>
    <p:sldId id="266" r:id="rId12"/>
    <p:sldId id="290" r:id="rId13"/>
    <p:sldId id="289" r:id="rId14"/>
    <p:sldId id="291" r:id="rId15"/>
    <p:sldId id="292" r:id="rId16"/>
    <p:sldId id="293" r:id="rId17"/>
    <p:sldId id="267" r:id="rId18"/>
    <p:sldId id="294" r:id="rId19"/>
    <p:sldId id="295" r:id="rId20"/>
    <p:sldId id="296" r:id="rId21"/>
    <p:sldId id="298" r:id="rId22"/>
    <p:sldId id="269" r:id="rId23"/>
    <p:sldId id="299" r:id="rId24"/>
    <p:sldId id="276" r:id="rId25"/>
    <p:sldId id="300" r:id="rId26"/>
    <p:sldId id="301" r:id="rId27"/>
    <p:sldId id="303" r:id="rId28"/>
    <p:sldId id="27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152"/>
    <a:srgbClr val="253355"/>
    <a:srgbClr val="1C2640"/>
    <a:srgbClr val="E7EDF1"/>
    <a:srgbClr val="ECF1F4"/>
    <a:srgbClr val="D3D3D3"/>
    <a:srgbClr val="2E406B"/>
    <a:srgbClr val="EEF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340" y="1104"/>
      </p:cViewPr>
      <p:guideLst>
        <p:guide orient="horz" pos="209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6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01A7D-0318-488A-AEF4-61BDD6D1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EAADD-04E7-4E9A-9769-230A8A5E70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4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png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4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7.xml"/><Relationship Id="rId2" Type="http://schemas.openxmlformats.org/officeDocument/2006/relationships/image" Target="../media/image27.png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tags" Target="../tags/tag51.xml"/><Relationship Id="rId2" Type="http://schemas.openxmlformats.org/officeDocument/2006/relationships/image" Target="../media/image31.jpeg"/><Relationship Id="rId1" Type="http://schemas.openxmlformats.org/officeDocument/2006/relationships/tags" Target="../tags/tag50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tags" Target="../tags/tag5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QQ图片202305101327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5318125" y="815340"/>
            <a:ext cx="6523355" cy="4892675"/>
          </a:xfrm>
          <a:prstGeom prst="rect">
            <a:avLst/>
          </a:prstGeom>
        </p:spPr>
      </p:pic>
      <p:pic>
        <p:nvPicPr>
          <p:cNvPr id="25" name="图片 24" descr="QQ截图202305101332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670" y="0"/>
            <a:ext cx="488759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1799375" y="111187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647700" y="478328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点胶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617335" y="478328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QQ截图20230325133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20" y="941070"/>
            <a:ext cx="5041265" cy="3780790"/>
          </a:xfrm>
          <a:prstGeom prst="rect">
            <a:avLst/>
          </a:prstGeom>
        </p:spPr>
      </p:pic>
      <p:pic>
        <p:nvPicPr>
          <p:cNvPr id="14" name="图片 13" descr="QQ截图20230325134122"/>
          <p:cNvPicPr>
            <a:picLocks noChangeAspect="1"/>
          </p:cNvPicPr>
          <p:nvPr/>
        </p:nvPicPr>
        <p:blipFill>
          <a:blip r:embed="rId4"/>
          <a:srcRect l="6548" r="6779"/>
          <a:stretch>
            <a:fillRect/>
          </a:stretch>
        </p:blipFill>
        <p:spPr>
          <a:xfrm>
            <a:off x="6409690" y="1024890"/>
            <a:ext cx="5244465" cy="369697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5"/>
            </p:custDataLst>
          </p:nvPr>
        </p:nvSpPr>
        <p:spPr>
          <a:xfrm>
            <a:off x="566420" y="5284470"/>
            <a:ext cx="11411585" cy="1037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点浇口的截面面积比侧浇口小，容易自动脱落，但是流道比侧浇口长，点交口流道呈竖直状，流速大；而侧浇口流道相对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短。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1799375" y="383602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QQ截图20230325165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292225"/>
            <a:ext cx="5690870" cy="3796665"/>
          </a:xfrm>
          <a:prstGeom prst="rect">
            <a:avLst/>
          </a:prstGeom>
        </p:spPr>
      </p:pic>
      <p:pic>
        <p:nvPicPr>
          <p:cNvPr id="5" name="图片 4" descr="QQ截图202303251708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095" y="1278890"/>
            <a:ext cx="6006465" cy="38100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647700" y="51674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点胶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617335" y="580119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548380" y="7605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熔体前沿时间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0" y="5994400"/>
            <a:ext cx="7150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侧浇口的熔体前沿时间比点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浇口更短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1799375" y="383602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647700" y="51674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点胶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617335" y="51674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548380" y="7605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包封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情况对比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QQ截图202303251917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05" y="1298575"/>
            <a:ext cx="5744210" cy="3783965"/>
          </a:xfrm>
          <a:prstGeom prst="rect">
            <a:avLst/>
          </a:prstGeom>
        </p:spPr>
      </p:pic>
      <p:pic>
        <p:nvPicPr>
          <p:cNvPr id="9" name="图片 8" descr="QQ截图20230325192022"/>
          <p:cNvPicPr>
            <a:picLocks noChangeAspect="1"/>
          </p:cNvPicPr>
          <p:nvPr/>
        </p:nvPicPr>
        <p:blipFill>
          <a:blip r:embed="rId5"/>
          <a:srcRect r="8494"/>
          <a:stretch>
            <a:fillRect/>
          </a:stretch>
        </p:blipFill>
        <p:spPr>
          <a:xfrm>
            <a:off x="6076950" y="1298575"/>
            <a:ext cx="5678170" cy="381127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55905" y="591295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点浇口的包封数量比侧浇口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1799375" y="62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647700" y="477249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点胶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527165" y="477249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616325" y="3922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熔接痕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325195213"/>
          <p:cNvPicPr>
            <a:picLocks noChangeAspect="1"/>
          </p:cNvPicPr>
          <p:nvPr/>
        </p:nvPicPr>
        <p:blipFill>
          <a:blip r:embed="rId4"/>
          <a:srcRect r="7420"/>
          <a:stretch>
            <a:fillRect/>
          </a:stretch>
        </p:blipFill>
        <p:spPr>
          <a:xfrm>
            <a:off x="342265" y="945515"/>
            <a:ext cx="5751830" cy="3800475"/>
          </a:xfrm>
          <a:prstGeom prst="rect">
            <a:avLst/>
          </a:prstGeom>
        </p:spPr>
      </p:pic>
      <p:pic>
        <p:nvPicPr>
          <p:cNvPr id="4" name="图片 3" descr="QQ截图20230325195356"/>
          <p:cNvPicPr>
            <a:picLocks noChangeAspect="1"/>
          </p:cNvPicPr>
          <p:nvPr/>
        </p:nvPicPr>
        <p:blipFill>
          <a:blip r:embed="rId5"/>
          <a:srcRect r="9265"/>
          <a:stretch>
            <a:fillRect/>
          </a:stretch>
        </p:blipFill>
        <p:spPr>
          <a:xfrm>
            <a:off x="6094095" y="945515"/>
            <a:ext cx="5888355" cy="3801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1799375" y="68642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647700" y="516936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点胶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367780" y="516936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548380" y="46909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收缩率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325223613"/>
          <p:cNvPicPr>
            <a:picLocks noChangeAspect="1"/>
          </p:cNvPicPr>
          <p:nvPr/>
        </p:nvPicPr>
        <p:blipFill>
          <a:blip r:embed="rId4"/>
          <a:srcRect r="5357"/>
          <a:stretch>
            <a:fillRect/>
          </a:stretch>
        </p:blipFill>
        <p:spPr>
          <a:xfrm>
            <a:off x="255905" y="898525"/>
            <a:ext cx="5744210" cy="4029075"/>
          </a:xfrm>
          <a:prstGeom prst="rect">
            <a:avLst/>
          </a:prstGeom>
        </p:spPr>
      </p:pic>
      <p:pic>
        <p:nvPicPr>
          <p:cNvPr id="3" name="图片 2" descr="QQ截图20230325224011"/>
          <p:cNvPicPr>
            <a:picLocks noChangeAspect="1"/>
          </p:cNvPicPr>
          <p:nvPr/>
        </p:nvPicPr>
        <p:blipFill>
          <a:blip r:embed="rId5"/>
          <a:srcRect r="2835"/>
          <a:stretch>
            <a:fillRect/>
          </a:stretch>
        </p:blipFill>
        <p:spPr>
          <a:xfrm>
            <a:off x="6000115" y="898525"/>
            <a:ext cx="600011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矩形 169"/>
          <p:cNvSpPr/>
          <p:nvPr/>
        </p:nvSpPr>
        <p:spPr>
          <a:xfrm>
            <a:off x="1799375" y="68642"/>
            <a:ext cx="14020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647700" y="516936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点胶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468745" y="533446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548380" y="46909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最大冷却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时间对比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QQ截图202303252357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870" y="837565"/>
            <a:ext cx="5643245" cy="4035425"/>
          </a:xfrm>
          <a:prstGeom prst="rect">
            <a:avLst/>
          </a:prstGeom>
        </p:spPr>
      </p:pic>
      <p:pic>
        <p:nvPicPr>
          <p:cNvPr id="5" name="图片 4" descr="QQ截图20230325235948"/>
          <p:cNvPicPr>
            <a:picLocks noChangeAspect="1"/>
          </p:cNvPicPr>
          <p:nvPr/>
        </p:nvPicPr>
        <p:blipFill>
          <a:blip r:embed="rId5"/>
          <a:srcRect r="8201"/>
          <a:stretch>
            <a:fillRect/>
          </a:stretch>
        </p:blipFill>
        <p:spPr>
          <a:xfrm>
            <a:off x="6000115" y="837565"/>
            <a:ext cx="5927725" cy="403542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175385" y="5702935"/>
            <a:ext cx="6927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侧浇口的最大冷却冷却时间比点浇口的稍长，差距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不大。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Freeform 22"/>
          <p:cNvSpPr>
            <a:spLocks noChangeArrowheads="1"/>
          </p:cNvSpPr>
          <p:nvPr/>
        </p:nvSpPr>
        <p:spPr bwMode="auto">
          <a:xfrm>
            <a:off x="6547005" y="3231798"/>
            <a:ext cx="511832" cy="511836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49" name="Freeform 30"/>
          <p:cNvSpPr>
            <a:spLocks noChangeArrowheads="1"/>
          </p:cNvSpPr>
          <p:nvPr/>
        </p:nvSpPr>
        <p:spPr bwMode="auto">
          <a:xfrm rot="19043597">
            <a:off x="2726728" y="2448766"/>
            <a:ext cx="550834" cy="521586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0" name="Freeform 102"/>
          <p:cNvSpPr>
            <a:spLocks noChangeArrowheads="1"/>
          </p:cNvSpPr>
          <p:nvPr/>
        </p:nvSpPr>
        <p:spPr bwMode="auto">
          <a:xfrm>
            <a:off x="1090426" y="3224375"/>
            <a:ext cx="550835" cy="492335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1" name="Freeform 155"/>
          <p:cNvSpPr>
            <a:spLocks noChangeArrowheads="1"/>
          </p:cNvSpPr>
          <p:nvPr/>
        </p:nvSpPr>
        <p:spPr bwMode="auto">
          <a:xfrm>
            <a:off x="8195454" y="2440136"/>
            <a:ext cx="511836" cy="550831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2" name="AutoShape 96"/>
          <p:cNvSpPr/>
          <p:nvPr/>
        </p:nvSpPr>
        <p:spPr bwMode="auto">
          <a:xfrm>
            <a:off x="10529662" y="3242535"/>
            <a:ext cx="455895" cy="4560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917360" y="99757"/>
            <a:ext cx="1097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主流道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QQ截图20230427231112"/>
          <p:cNvPicPr>
            <a:picLocks noChangeAspect="1"/>
          </p:cNvPicPr>
          <p:nvPr/>
        </p:nvPicPr>
        <p:blipFill>
          <a:blip r:embed="rId1"/>
          <a:srcRect t="489" r="5522" b="880"/>
          <a:stretch>
            <a:fillRect/>
          </a:stretch>
        </p:blipFill>
        <p:spPr>
          <a:xfrm>
            <a:off x="917575" y="1050925"/>
            <a:ext cx="6344285" cy="384238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1901825" y="5029835"/>
            <a:ext cx="8917305" cy="1374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直接选用标准的主流道衬套零件作为本设计的主流道。衬套的小端直径应大于喷嘴孔径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0.5mm~1mm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，主流道衬套的球面半径大于喷嘴半径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1mm~2mm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QQ截图20230504162018"/>
          <p:cNvPicPr>
            <a:picLocks noChangeAspect="1"/>
          </p:cNvPicPr>
          <p:nvPr/>
        </p:nvPicPr>
        <p:blipFill>
          <a:blip r:embed="rId3"/>
          <a:srcRect l="8711" r="12610" b="-2136"/>
          <a:stretch>
            <a:fillRect/>
          </a:stretch>
        </p:blipFill>
        <p:spPr>
          <a:xfrm>
            <a:off x="7464425" y="1051560"/>
            <a:ext cx="4382135" cy="397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 animBg="1"/>
      <p:bldP spid="249" grpId="0" animBg="1"/>
      <p:bldP spid="250" grpId="0" animBg="1"/>
      <p:bldP spid="251" grpId="0" animBg="1"/>
      <p:bldP spid="2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Freeform 22"/>
          <p:cNvSpPr>
            <a:spLocks noChangeArrowheads="1"/>
          </p:cNvSpPr>
          <p:nvPr/>
        </p:nvSpPr>
        <p:spPr bwMode="auto">
          <a:xfrm>
            <a:off x="6547005" y="3231798"/>
            <a:ext cx="511832" cy="511836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49" name="Freeform 30"/>
          <p:cNvSpPr>
            <a:spLocks noChangeArrowheads="1"/>
          </p:cNvSpPr>
          <p:nvPr/>
        </p:nvSpPr>
        <p:spPr bwMode="auto">
          <a:xfrm rot="19043597">
            <a:off x="2726728" y="2448766"/>
            <a:ext cx="550834" cy="521586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0" name="Freeform 102"/>
          <p:cNvSpPr>
            <a:spLocks noChangeArrowheads="1"/>
          </p:cNvSpPr>
          <p:nvPr/>
        </p:nvSpPr>
        <p:spPr bwMode="auto">
          <a:xfrm>
            <a:off x="1090426" y="3224375"/>
            <a:ext cx="550835" cy="492335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1" name="Freeform 155"/>
          <p:cNvSpPr>
            <a:spLocks noChangeArrowheads="1"/>
          </p:cNvSpPr>
          <p:nvPr/>
        </p:nvSpPr>
        <p:spPr bwMode="auto">
          <a:xfrm>
            <a:off x="8195454" y="2440136"/>
            <a:ext cx="511836" cy="550831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2" name="AutoShape 96"/>
          <p:cNvSpPr/>
          <p:nvPr/>
        </p:nvSpPr>
        <p:spPr bwMode="auto">
          <a:xfrm>
            <a:off x="10529662" y="3242535"/>
            <a:ext cx="455895" cy="4560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917360" y="99757"/>
            <a:ext cx="10972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分流道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62635" y="5344160"/>
            <a:ext cx="10357485" cy="1374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采用一模四腔，并且为平衡式排布。分流道为圆形分流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道，根据经验公式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，计算出一级分流道的直径，再通过下级分流道为上级分流道的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计算出二级分流道的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直径。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4062227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35" y="929640"/>
            <a:ext cx="3404235" cy="3302000"/>
          </a:xfrm>
          <a:prstGeom prst="rect">
            <a:avLst/>
          </a:prstGeom>
        </p:spPr>
      </p:pic>
      <p:pic>
        <p:nvPicPr>
          <p:cNvPr id="3" name="图片 2" descr="QQ截图202305041640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240" y="412750"/>
            <a:ext cx="4815205" cy="2124075"/>
          </a:xfrm>
          <a:prstGeom prst="rect">
            <a:avLst/>
          </a:prstGeom>
        </p:spPr>
      </p:pic>
      <p:pic>
        <p:nvPicPr>
          <p:cNvPr id="7" name="图片 6" descr="QQ截图202305041653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240" y="2707005"/>
            <a:ext cx="4815205" cy="246697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4582795" y="1558290"/>
            <a:ext cx="1374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一级分流道：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4582795" y="3698240"/>
            <a:ext cx="1374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二级分流道：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859915" y="4373245"/>
            <a:ext cx="1374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分流道长度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QQ截图2023050417134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20430" y="5420360"/>
            <a:ext cx="17811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 bldLvl="0" animBg="1"/>
      <p:bldP spid="249" grpId="0" bldLvl="0" animBg="1"/>
      <p:bldP spid="250" grpId="0" bldLvl="0" animBg="1"/>
      <p:bldP spid="251" grpId="0" bldLvl="0" animBg="1"/>
      <p:bldP spid="25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Freeform 22"/>
          <p:cNvSpPr>
            <a:spLocks noChangeArrowheads="1"/>
          </p:cNvSpPr>
          <p:nvPr/>
        </p:nvSpPr>
        <p:spPr bwMode="auto">
          <a:xfrm>
            <a:off x="6547005" y="3231798"/>
            <a:ext cx="511832" cy="511836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49" name="Freeform 30"/>
          <p:cNvSpPr>
            <a:spLocks noChangeArrowheads="1"/>
          </p:cNvSpPr>
          <p:nvPr/>
        </p:nvSpPr>
        <p:spPr bwMode="auto">
          <a:xfrm rot="19043597">
            <a:off x="2726728" y="2448766"/>
            <a:ext cx="550834" cy="521586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0" name="Freeform 102"/>
          <p:cNvSpPr>
            <a:spLocks noChangeArrowheads="1"/>
          </p:cNvSpPr>
          <p:nvPr/>
        </p:nvSpPr>
        <p:spPr bwMode="auto">
          <a:xfrm>
            <a:off x="1090426" y="3224375"/>
            <a:ext cx="550835" cy="492335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1" name="Freeform 155"/>
          <p:cNvSpPr>
            <a:spLocks noChangeArrowheads="1"/>
          </p:cNvSpPr>
          <p:nvPr/>
        </p:nvSpPr>
        <p:spPr bwMode="auto">
          <a:xfrm>
            <a:off x="8195454" y="2440136"/>
            <a:ext cx="511836" cy="550831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2" name="AutoShape 96"/>
          <p:cNvSpPr/>
          <p:nvPr/>
        </p:nvSpPr>
        <p:spPr bwMode="auto">
          <a:xfrm>
            <a:off x="10529662" y="3242535"/>
            <a:ext cx="455895" cy="4560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917360" y="99757"/>
            <a:ext cx="1706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浇口的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259840" y="5029835"/>
            <a:ext cx="8917305" cy="1374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本设计采用侧浇口，位于分型面上。浇口长度为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0.85mm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，浇口直径为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1mm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407144415"/>
          <p:cNvPicPr>
            <a:picLocks noChangeAspect="1"/>
          </p:cNvPicPr>
          <p:nvPr/>
        </p:nvPicPr>
        <p:blipFill>
          <a:blip r:embed="rId2"/>
          <a:srcRect b="34240"/>
          <a:stretch>
            <a:fillRect/>
          </a:stretch>
        </p:blipFill>
        <p:spPr>
          <a:xfrm>
            <a:off x="2488565" y="1457960"/>
            <a:ext cx="8041005" cy="20326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029075" y="371648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型腔部分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 bldLvl="0" animBg="1"/>
      <p:bldP spid="249" grpId="0" bldLvl="0" animBg="1"/>
      <p:bldP spid="250" grpId="0" bldLvl="0" animBg="1"/>
      <p:bldP spid="251" grpId="0" bldLvl="0" animBg="1"/>
      <p:bldP spid="25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Freeform 22"/>
          <p:cNvSpPr>
            <a:spLocks noChangeArrowheads="1"/>
          </p:cNvSpPr>
          <p:nvPr/>
        </p:nvSpPr>
        <p:spPr bwMode="auto">
          <a:xfrm>
            <a:off x="6547005" y="3231798"/>
            <a:ext cx="511832" cy="511836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49" name="Freeform 30"/>
          <p:cNvSpPr>
            <a:spLocks noChangeArrowheads="1"/>
          </p:cNvSpPr>
          <p:nvPr/>
        </p:nvSpPr>
        <p:spPr bwMode="auto">
          <a:xfrm rot="19043597">
            <a:off x="2726728" y="2448766"/>
            <a:ext cx="550834" cy="521586"/>
          </a:xfrm>
          <a:custGeom>
            <a:avLst/>
            <a:gdLst>
              <a:gd name="T0" fmla="*/ 133 w 498"/>
              <a:gd name="T1" fmla="*/ 469 h 470"/>
              <a:gd name="T2" fmla="*/ 133 w 498"/>
              <a:gd name="T3" fmla="*/ 469 h 470"/>
              <a:gd name="T4" fmla="*/ 186 w 498"/>
              <a:gd name="T5" fmla="*/ 469 h 470"/>
              <a:gd name="T6" fmla="*/ 293 w 498"/>
              <a:gd name="T7" fmla="*/ 265 h 470"/>
              <a:gd name="T8" fmla="*/ 426 w 498"/>
              <a:gd name="T9" fmla="*/ 265 h 470"/>
              <a:gd name="T10" fmla="*/ 497 w 498"/>
              <a:gd name="T11" fmla="*/ 230 h 470"/>
              <a:gd name="T12" fmla="*/ 426 w 498"/>
              <a:gd name="T13" fmla="*/ 195 h 470"/>
              <a:gd name="T14" fmla="*/ 293 w 498"/>
              <a:gd name="T15" fmla="*/ 195 h 470"/>
              <a:gd name="T16" fmla="*/ 186 w 498"/>
              <a:gd name="T17" fmla="*/ 0 h 470"/>
              <a:gd name="T18" fmla="*/ 133 w 498"/>
              <a:gd name="T19" fmla="*/ 0 h 470"/>
              <a:gd name="T20" fmla="*/ 195 w 498"/>
              <a:gd name="T21" fmla="*/ 195 h 470"/>
              <a:gd name="T22" fmla="*/ 107 w 498"/>
              <a:gd name="T23" fmla="*/ 195 h 470"/>
              <a:gd name="T24" fmla="*/ 53 w 498"/>
              <a:gd name="T25" fmla="*/ 150 h 470"/>
              <a:gd name="T26" fmla="*/ 0 w 498"/>
              <a:gd name="T27" fmla="*/ 150 h 470"/>
              <a:gd name="T28" fmla="*/ 36 w 498"/>
              <a:gd name="T29" fmla="*/ 230 h 470"/>
              <a:gd name="T30" fmla="*/ 0 w 498"/>
              <a:gd name="T31" fmla="*/ 319 h 470"/>
              <a:gd name="T32" fmla="*/ 53 w 498"/>
              <a:gd name="T33" fmla="*/ 319 h 470"/>
              <a:gd name="T34" fmla="*/ 107 w 498"/>
              <a:gd name="T35" fmla="*/ 265 h 470"/>
              <a:gd name="T36" fmla="*/ 195 w 498"/>
              <a:gd name="T37" fmla="*/ 265 h 470"/>
              <a:gd name="T38" fmla="*/ 133 w 498"/>
              <a:gd name="T39" fmla="*/ 4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8" h="470">
                <a:moveTo>
                  <a:pt x="133" y="469"/>
                </a:moveTo>
                <a:lnTo>
                  <a:pt x="133" y="469"/>
                </a:lnTo>
                <a:cubicBezTo>
                  <a:pt x="186" y="469"/>
                  <a:pt x="186" y="469"/>
                  <a:pt x="186" y="46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426" y="265"/>
                  <a:pt x="426" y="265"/>
                  <a:pt x="426" y="265"/>
                </a:cubicBezTo>
                <a:cubicBezTo>
                  <a:pt x="426" y="265"/>
                  <a:pt x="497" y="265"/>
                  <a:pt x="497" y="230"/>
                </a:cubicBezTo>
                <a:cubicBezTo>
                  <a:pt x="497" y="195"/>
                  <a:pt x="426" y="195"/>
                  <a:pt x="426" y="195"/>
                </a:cubicBezTo>
                <a:cubicBezTo>
                  <a:pt x="293" y="195"/>
                  <a:pt x="293" y="195"/>
                  <a:pt x="293" y="195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07" y="195"/>
                  <a:pt x="107" y="195"/>
                  <a:pt x="107" y="195"/>
                </a:cubicBezTo>
                <a:cubicBezTo>
                  <a:pt x="53" y="150"/>
                  <a:pt x="53" y="150"/>
                  <a:pt x="53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36" y="230"/>
                  <a:pt x="36" y="230"/>
                  <a:pt x="36" y="230"/>
                </a:cubicBezTo>
                <a:cubicBezTo>
                  <a:pt x="0" y="319"/>
                  <a:pt x="0" y="319"/>
                  <a:pt x="0" y="319"/>
                </a:cubicBezTo>
                <a:cubicBezTo>
                  <a:pt x="53" y="319"/>
                  <a:pt x="53" y="319"/>
                  <a:pt x="53" y="319"/>
                </a:cubicBezTo>
                <a:cubicBezTo>
                  <a:pt x="107" y="265"/>
                  <a:pt x="107" y="265"/>
                  <a:pt x="107" y="265"/>
                </a:cubicBezTo>
                <a:cubicBezTo>
                  <a:pt x="195" y="265"/>
                  <a:pt x="195" y="265"/>
                  <a:pt x="195" y="265"/>
                </a:cubicBezTo>
                <a:lnTo>
                  <a:pt x="133" y="469"/>
                </a:lnTo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0" name="Freeform 102"/>
          <p:cNvSpPr>
            <a:spLocks noChangeArrowheads="1"/>
          </p:cNvSpPr>
          <p:nvPr/>
        </p:nvSpPr>
        <p:spPr bwMode="auto">
          <a:xfrm>
            <a:off x="1090426" y="3224375"/>
            <a:ext cx="550835" cy="492335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1" name="Freeform 155"/>
          <p:cNvSpPr>
            <a:spLocks noChangeArrowheads="1"/>
          </p:cNvSpPr>
          <p:nvPr/>
        </p:nvSpPr>
        <p:spPr bwMode="auto">
          <a:xfrm>
            <a:off x="8195454" y="2440136"/>
            <a:ext cx="511836" cy="550831"/>
          </a:xfrm>
          <a:custGeom>
            <a:avLst/>
            <a:gdLst>
              <a:gd name="T0" fmla="*/ 79 w 461"/>
              <a:gd name="T1" fmla="*/ 9 h 497"/>
              <a:gd name="T2" fmla="*/ 79 w 461"/>
              <a:gd name="T3" fmla="*/ 9 h 497"/>
              <a:gd name="T4" fmla="*/ 71 w 461"/>
              <a:gd name="T5" fmla="*/ 9 h 497"/>
              <a:gd name="T6" fmla="*/ 0 w 461"/>
              <a:gd name="T7" fmla="*/ 195 h 497"/>
              <a:gd name="T8" fmla="*/ 79 w 461"/>
              <a:gd name="T9" fmla="*/ 274 h 497"/>
              <a:gd name="T10" fmla="*/ 159 w 461"/>
              <a:gd name="T11" fmla="*/ 195 h 497"/>
              <a:gd name="T12" fmla="*/ 79 w 461"/>
              <a:gd name="T13" fmla="*/ 9 h 497"/>
              <a:gd name="T14" fmla="*/ 390 w 461"/>
              <a:gd name="T15" fmla="*/ 9 h 497"/>
              <a:gd name="T16" fmla="*/ 390 w 461"/>
              <a:gd name="T17" fmla="*/ 9 h 497"/>
              <a:gd name="T18" fmla="*/ 381 w 461"/>
              <a:gd name="T19" fmla="*/ 9 h 497"/>
              <a:gd name="T20" fmla="*/ 301 w 461"/>
              <a:gd name="T21" fmla="*/ 195 h 497"/>
              <a:gd name="T22" fmla="*/ 381 w 461"/>
              <a:gd name="T23" fmla="*/ 274 h 497"/>
              <a:gd name="T24" fmla="*/ 460 w 461"/>
              <a:gd name="T25" fmla="*/ 195 h 497"/>
              <a:gd name="T26" fmla="*/ 390 w 461"/>
              <a:gd name="T27" fmla="*/ 9 h 497"/>
              <a:gd name="T28" fmla="*/ 230 w 461"/>
              <a:gd name="T29" fmla="*/ 221 h 497"/>
              <a:gd name="T30" fmla="*/ 230 w 461"/>
              <a:gd name="T31" fmla="*/ 221 h 497"/>
              <a:gd name="T32" fmla="*/ 150 w 461"/>
              <a:gd name="T33" fmla="*/ 417 h 497"/>
              <a:gd name="T34" fmla="*/ 230 w 461"/>
              <a:gd name="T35" fmla="*/ 496 h 497"/>
              <a:gd name="T36" fmla="*/ 310 w 461"/>
              <a:gd name="T37" fmla="*/ 417 h 497"/>
              <a:gd name="T38" fmla="*/ 230 w 461"/>
              <a:gd name="T39" fmla="*/ 221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97">
                <a:moveTo>
                  <a:pt x="79" y="9"/>
                </a:moveTo>
                <a:lnTo>
                  <a:pt x="79" y="9"/>
                </a:lnTo>
                <a:cubicBezTo>
                  <a:pt x="79" y="0"/>
                  <a:pt x="71" y="0"/>
                  <a:pt x="71" y="9"/>
                </a:cubicBezTo>
                <a:cubicBezTo>
                  <a:pt x="62" y="107"/>
                  <a:pt x="0" y="124"/>
                  <a:pt x="0" y="195"/>
                </a:cubicBezTo>
                <a:cubicBezTo>
                  <a:pt x="0" y="239"/>
                  <a:pt x="35" y="274"/>
                  <a:pt x="79" y="274"/>
                </a:cubicBezTo>
                <a:cubicBezTo>
                  <a:pt x="124" y="274"/>
                  <a:pt x="159" y="239"/>
                  <a:pt x="159" y="195"/>
                </a:cubicBezTo>
                <a:cubicBezTo>
                  <a:pt x="159" y="124"/>
                  <a:pt x="88" y="107"/>
                  <a:pt x="79" y="9"/>
                </a:cubicBezTo>
                <a:close/>
                <a:moveTo>
                  <a:pt x="390" y="9"/>
                </a:moveTo>
                <a:lnTo>
                  <a:pt x="390" y="9"/>
                </a:lnTo>
                <a:cubicBezTo>
                  <a:pt x="390" y="0"/>
                  <a:pt x="381" y="0"/>
                  <a:pt x="381" y="9"/>
                </a:cubicBezTo>
                <a:cubicBezTo>
                  <a:pt x="363" y="107"/>
                  <a:pt x="301" y="124"/>
                  <a:pt x="301" y="195"/>
                </a:cubicBezTo>
                <a:cubicBezTo>
                  <a:pt x="301" y="239"/>
                  <a:pt x="336" y="274"/>
                  <a:pt x="381" y="274"/>
                </a:cubicBezTo>
                <a:cubicBezTo>
                  <a:pt x="425" y="274"/>
                  <a:pt x="460" y="239"/>
                  <a:pt x="460" y="195"/>
                </a:cubicBezTo>
                <a:cubicBezTo>
                  <a:pt x="460" y="124"/>
                  <a:pt x="398" y="107"/>
                  <a:pt x="390" y="9"/>
                </a:cubicBezTo>
                <a:close/>
                <a:moveTo>
                  <a:pt x="230" y="221"/>
                </a:moveTo>
                <a:lnTo>
                  <a:pt x="230" y="221"/>
                </a:lnTo>
                <a:cubicBezTo>
                  <a:pt x="212" y="328"/>
                  <a:pt x="150" y="345"/>
                  <a:pt x="150" y="417"/>
                </a:cubicBezTo>
                <a:cubicBezTo>
                  <a:pt x="150" y="461"/>
                  <a:pt x="185" y="496"/>
                  <a:pt x="230" y="496"/>
                </a:cubicBezTo>
                <a:cubicBezTo>
                  <a:pt x="275" y="496"/>
                  <a:pt x="310" y="461"/>
                  <a:pt x="310" y="417"/>
                </a:cubicBezTo>
                <a:cubicBezTo>
                  <a:pt x="310" y="345"/>
                  <a:pt x="247" y="328"/>
                  <a:pt x="230" y="221"/>
                </a:cubicBez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252" name="AutoShape 96"/>
          <p:cNvSpPr/>
          <p:nvPr/>
        </p:nvSpPr>
        <p:spPr bwMode="auto">
          <a:xfrm>
            <a:off x="10529662" y="3242535"/>
            <a:ext cx="455895" cy="4560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rgbClr val="243152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29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641770" y="-12003"/>
            <a:ext cx="2316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推出机构的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QQ截图202305041959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9205" y="803275"/>
            <a:ext cx="4973955" cy="2479040"/>
          </a:xfrm>
          <a:prstGeom prst="rect">
            <a:avLst/>
          </a:prstGeom>
        </p:spPr>
      </p:pic>
      <p:pic>
        <p:nvPicPr>
          <p:cNvPr id="4" name="图片 3" descr="QQ截图20230408230709"/>
          <p:cNvPicPr>
            <a:picLocks noChangeAspect="1"/>
          </p:cNvPicPr>
          <p:nvPr/>
        </p:nvPicPr>
        <p:blipFill>
          <a:blip r:embed="rId2"/>
          <a:srcRect t="24722" b="17208"/>
          <a:stretch>
            <a:fillRect/>
          </a:stretch>
        </p:blipFill>
        <p:spPr>
          <a:xfrm>
            <a:off x="811530" y="817880"/>
            <a:ext cx="4726940" cy="1245870"/>
          </a:xfrm>
          <a:prstGeom prst="rect">
            <a:avLst/>
          </a:prstGeom>
        </p:spPr>
      </p:pic>
      <p:pic>
        <p:nvPicPr>
          <p:cNvPr id="5" name="图片 4" descr="QQ截图20230408230727"/>
          <p:cNvPicPr>
            <a:picLocks noChangeAspect="1"/>
          </p:cNvPicPr>
          <p:nvPr/>
        </p:nvPicPr>
        <p:blipFill>
          <a:blip r:embed="rId3"/>
          <a:srcRect t="8220" r="4139" b="14272"/>
          <a:stretch>
            <a:fillRect/>
          </a:stretch>
        </p:blipFill>
        <p:spPr>
          <a:xfrm>
            <a:off x="811530" y="2035175"/>
            <a:ext cx="4726940" cy="118935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41985" y="331389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推杆结构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6270625" y="332977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供应商以及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" grpId="0" bldLvl="0" animBg="1"/>
      <p:bldP spid="249" grpId="0" bldLvl="0" animBg="1"/>
      <p:bldP spid="250" grpId="0" bldLvl="0" animBg="1"/>
      <p:bldP spid="251" grpId="0" bldLvl="0" animBg="1"/>
      <p:bldP spid="25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-214590" y="2749592"/>
            <a:ext cx="3000475" cy="1404242"/>
            <a:chOff x="0" y="880508"/>
            <a:chExt cx="3000475" cy="1404242"/>
          </a:xfrm>
        </p:grpSpPr>
        <p:sp>
          <p:nvSpPr>
            <p:cNvPr id="3" name="矩形 2"/>
            <p:cNvSpPr/>
            <p:nvPr/>
          </p:nvSpPr>
          <p:spPr>
            <a:xfrm>
              <a:off x="0" y="880508"/>
              <a:ext cx="2324100" cy="1404242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596475" y="880750"/>
              <a:ext cx="1404000" cy="1404000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4"/>
          <p:cNvSpPr txBox="1"/>
          <p:nvPr/>
        </p:nvSpPr>
        <p:spPr>
          <a:xfrm>
            <a:off x="2928152" y="2414084"/>
            <a:ext cx="72067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带镶块注塑模模具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112302" y="3458743"/>
            <a:ext cx="6838470" cy="337185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/>
                  <a:srcRect/>
                  <a:stretch>
                    <a:fillRect/>
                  </a:stretch>
                </a:blipFill>
              </a:defRPr>
            </a:lvl1pPr>
          </a:lstStyle>
          <a:p>
            <a:pPr algn="ctr"/>
            <a:r>
              <a:rPr lang="zh-CN" altLang="en-US" sz="16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智能制造学院</a:t>
            </a:r>
            <a:r>
              <a:rPr lang="en-US" altLang="zh-CN" sz="16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        19</a:t>
            </a:r>
            <a:r>
              <a:rPr lang="zh-CN" altLang="en-US" sz="16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机械</a:t>
            </a:r>
            <a:r>
              <a:rPr lang="en-US" altLang="zh-CN" sz="16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en-US" altLang="zh-CN" sz="16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75155" y="4009392"/>
            <a:ext cx="4112764" cy="337185"/>
            <a:chOff x="3491206" y="4048212"/>
            <a:chExt cx="4112764" cy="337185"/>
          </a:xfrm>
        </p:grpSpPr>
        <p:sp>
          <p:nvSpPr>
            <p:cNvPr id="6" name="文本框 6"/>
            <p:cNvSpPr txBox="1"/>
            <p:nvPr/>
          </p:nvSpPr>
          <p:spPr>
            <a:xfrm>
              <a:off x="3491206" y="4048212"/>
              <a:ext cx="1621278" cy="3371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2431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</a:t>
              </a:r>
              <a:r>
                <a:rPr lang="zh-CN" altLang="en-US" sz="1600" dirty="0" smtClean="0">
                  <a:solidFill>
                    <a:srgbClr val="2431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人：戴子</a:t>
              </a:r>
              <a:r>
                <a:rPr lang="zh-CN" altLang="en-US" sz="1600" dirty="0" smtClean="0">
                  <a:solidFill>
                    <a:srgbClr val="2431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璇</a:t>
              </a:r>
              <a:endParaRPr lang="zh-CN" altLang="en-US" sz="1600" dirty="0" smtClean="0">
                <a:solidFill>
                  <a:srgbClr val="24315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7"/>
            <p:cNvSpPr txBox="1"/>
            <p:nvPr/>
          </p:nvSpPr>
          <p:spPr>
            <a:xfrm>
              <a:off x="5706920" y="4048212"/>
              <a:ext cx="1897050" cy="33718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rgbClr val="2431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</a:t>
              </a:r>
              <a:r>
                <a:rPr lang="zh-CN" altLang="en-US" sz="1600" dirty="0" smtClean="0">
                  <a:solidFill>
                    <a:srgbClr val="2431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老师：张</a:t>
              </a:r>
              <a:r>
                <a:rPr lang="zh-CN" altLang="en-US" sz="1600" dirty="0" smtClean="0">
                  <a:solidFill>
                    <a:srgbClr val="24315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跃</a:t>
              </a:r>
              <a:endParaRPr lang="zh-CN" altLang="en-US" sz="1600" dirty="0" smtClean="0">
                <a:solidFill>
                  <a:srgbClr val="24315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06855" y="2773316"/>
            <a:ext cx="1354060" cy="1356796"/>
            <a:chOff x="10265088" y="255018"/>
            <a:chExt cx="1570606" cy="1573782"/>
          </a:xfrm>
        </p:grpSpPr>
        <p:grpSp>
          <p:nvGrpSpPr>
            <p:cNvPr id="10" name="Group 32"/>
            <p:cNvGrpSpPr/>
            <p:nvPr/>
          </p:nvGrpSpPr>
          <p:grpSpPr>
            <a:xfrm>
              <a:off x="10265088" y="255018"/>
              <a:ext cx="1570606" cy="1573782"/>
              <a:chOff x="3692576" y="1742634"/>
              <a:chExt cx="2790379" cy="2796023"/>
            </a:xfrm>
          </p:grpSpPr>
          <p:grpSp>
            <p:nvGrpSpPr>
              <p:cNvPr id="16" name="组合 79"/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1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243152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638670" y="749095"/>
              <a:ext cx="823442" cy="585626"/>
              <a:chOff x="1743075" y="720725"/>
              <a:chExt cx="5573713" cy="3963988"/>
            </a:xfrm>
            <a:solidFill>
              <a:schemeClr val="bg1"/>
            </a:solidFill>
          </p:grpSpPr>
          <p:sp>
            <p:nvSpPr>
              <p:cNvPr id="12" name="Freeform 27"/>
              <p:cNvSpPr/>
              <p:nvPr/>
            </p:nvSpPr>
            <p:spPr bwMode="auto">
              <a:xfrm>
                <a:off x="1743075" y="720725"/>
                <a:ext cx="5573713" cy="2676525"/>
              </a:xfrm>
              <a:custGeom>
                <a:avLst/>
                <a:gdLst>
                  <a:gd name="T0" fmla="*/ 944 w 2050"/>
                  <a:gd name="T1" fmla="*/ 28 h 988"/>
                  <a:gd name="T2" fmla="*/ 1101 w 2050"/>
                  <a:gd name="T3" fmla="*/ 25 h 988"/>
                  <a:gd name="T4" fmla="*/ 2021 w 2050"/>
                  <a:gd name="T5" fmla="*/ 464 h 988"/>
                  <a:gd name="T6" fmla="*/ 2049 w 2050"/>
                  <a:gd name="T7" fmla="*/ 497 h 988"/>
                  <a:gd name="T8" fmla="*/ 2022 w 2050"/>
                  <a:gd name="T9" fmla="*/ 526 h 988"/>
                  <a:gd name="T10" fmla="*/ 1090 w 2050"/>
                  <a:gd name="T11" fmla="*/ 970 h 988"/>
                  <a:gd name="T12" fmla="*/ 966 w 2050"/>
                  <a:gd name="T13" fmla="*/ 973 h 988"/>
                  <a:gd name="T14" fmla="*/ 637 w 2050"/>
                  <a:gd name="T15" fmla="*/ 817 h 988"/>
                  <a:gd name="T16" fmla="*/ 573 w 2050"/>
                  <a:gd name="T17" fmla="*/ 784 h 988"/>
                  <a:gd name="T18" fmla="*/ 579 w 2050"/>
                  <a:gd name="T19" fmla="*/ 763 h 988"/>
                  <a:gd name="T20" fmla="*/ 972 w 2050"/>
                  <a:gd name="T21" fmla="*/ 559 h 988"/>
                  <a:gd name="T22" fmla="*/ 1099 w 2050"/>
                  <a:gd name="T23" fmla="*/ 550 h 988"/>
                  <a:gd name="T24" fmla="*/ 1138 w 2050"/>
                  <a:gd name="T25" fmla="*/ 500 h 988"/>
                  <a:gd name="T26" fmla="*/ 1110 w 2050"/>
                  <a:gd name="T27" fmla="*/ 448 h 988"/>
                  <a:gd name="T28" fmla="*/ 996 w 2050"/>
                  <a:gd name="T29" fmla="*/ 427 h 988"/>
                  <a:gd name="T30" fmla="*/ 922 w 2050"/>
                  <a:gd name="T31" fmla="*/ 466 h 988"/>
                  <a:gd name="T32" fmla="*/ 916 w 2050"/>
                  <a:gd name="T33" fmla="*/ 516 h 988"/>
                  <a:gd name="T34" fmla="*/ 521 w 2050"/>
                  <a:gd name="T35" fmla="*/ 721 h 988"/>
                  <a:gd name="T36" fmla="*/ 500 w 2050"/>
                  <a:gd name="T37" fmla="*/ 749 h 988"/>
                  <a:gd name="T38" fmla="*/ 269 w 2050"/>
                  <a:gd name="T39" fmla="*/ 641 h 988"/>
                  <a:gd name="T40" fmla="*/ 28 w 2050"/>
                  <a:gd name="T41" fmla="*/ 526 h 988"/>
                  <a:gd name="T42" fmla="*/ 1 w 2050"/>
                  <a:gd name="T43" fmla="*/ 493 h 988"/>
                  <a:gd name="T44" fmla="*/ 31 w 2050"/>
                  <a:gd name="T45" fmla="*/ 463 h 988"/>
                  <a:gd name="T46" fmla="*/ 944 w 2050"/>
                  <a:gd name="T47" fmla="*/ 28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50" h="988">
                    <a:moveTo>
                      <a:pt x="944" y="28"/>
                    </a:moveTo>
                    <a:cubicBezTo>
                      <a:pt x="992" y="1"/>
                      <a:pt x="1053" y="0"/>
                      <a:pt x="1101" y="25"/>
                    </a:cubicBezTo>
                    <a:cubicBezTo>
                      <a:pt x="1408" y="172"/>
                      <a:pt x="1715" y="318"/>
                      <a:pt x="2021" y="464"/>
                    </a:cubicBezTo>
                    <a:cubicBezTo>
                      <a:pt x="2035" y="470"/>
                      <a:pt x="2050" y="481"/>
                      <a:pt x="2049" y="497"/>
                    </a:cubicBezTo>
                    <a:cubicBezTo>
                      <a:pt x="2047" y="512"/>
                      <a:pt x="2034" y="521"/>
                      <a:pt x="2022" y="526"/>
                    </a:cubicBezTo>
                    <a:cubicBezTo>
                      <a:pt x="1711" y="674"/>
                      <a:pt x="1400" y="822"/>
                      <a:pt x="1090" y="970"/>
                    </a:cubicBezTo>
                    <a:cubicBezTo>
                      <a:pt x="1051" y="988"/>
                      <a:pt x="1005" y="988"/>
                      <a:pt x="966" y="973"/>
                    </a:cubicBezTo>
                    <a:cubicBezTo>
                      <a:pt x="856" y="921"/>
                      <a:pt x="747" y="869"/>
                      <a:pt x="637" y="817"/>
                    </a:cubicBezTo>
                    <a:cubicBezTo>
                      <a:pt x="616" y="806"/>
                      <a:pt x="594" y="797"/>
                      <a:pt x="573" y="784"/>
                    </a:cubicBezTo>
                    <a:cubicBezTo>
                      <a:pt x="567" y="777"/>
                      <a:pt x="570" y="766"/>
                      <a:pt x="579" y="763"/>
                    </a:cubicBezTo>
                    <a:cubicBezTo>
                      <a:pt x="710" y="695"/>
                      <a:pt x="841" y="627"/>
                      <a:pt x="972" y="559"/>
                    </a:cubicBezTo>
                    <a:cubicBezTo>
                      <a:pt x="1013" y="572"/>
                      <a:pt x="1060" y="570"/>
                      <a:pt x="1099" y="550"/>
                    </a:cubicBezTo>
                    <a:cubicBezTo>
                      <a:pt x="1118" y="540"/>
                      <a:pt x="1136" y="523"/>
                      <a:pt x="1138" y="500"/>
                    </a:cubicBezTo>
                    <a:cubicBezTo>
                      <a:pt x="1141" y="479"/>
                      <a:pt x="1126" y="460"/>
                      <a:pt x="1110" y="448"/>
                    </a:cubicBezTo>
                    <a:cubicBezTo>
                      <a:pt x="1077" y="426"/>
                      <a:pt x="1035" y="421"/>
                      <a:pt x="996" y="427"/>
                    </a:cubicBezTo>
                    <a:cubicBezTo>
                      <a:pt x="968" y="432"/>
                      <a:pt x="940" y="443"/>
                      <a:pt x="922" y="466"/>
                    </a:cubicBezTo>
                    <a:cubicBezTo>
                      <a:pt x="911" y="480"/>
                      <a:pt x="908" y="499"/>
                      <a:pt x="916" y="516"/>
                    </a:cubicBezTo>
                    <a:cubicBezTo>
                      <a:pt x="784" y="584"/>
                      <a:pt x="652" y="652"/>
                      <a:pt x="521" y="721"/>
                    </a:cubicBezTo>
                    <a:cubicBezTo>
                      <a:pt x="509" y="725"/>
                      <a:pt x="500" y="736"/>
                      <a:pt x="500" y="749"/>
                    </a:cubicBezTo>
                    <a:cubicBezTo>
                      <a:pt x="422" y="715"/>
                      <a:pt x="346" y="677"/>
                      <a:pt x="269" y="641"/>
                    </a:cubicBezTo>
                    <a:cubicBezTo>
                      <a:pt x="189" y="602"/>
                      <a:pt x="108" y="564"/>
                      <a:pt x="28" y="526"/>
                    </a:cubicBezTo>
                    <a:cubicBezTo>
                      <a:pt x="15" y="520"/>
                      <a:pt x="0" y="509"/>
                      <a:pt x="1" y="493"/>
                    </a:cubicBezTo>
                    <a:cubicBezTo>
                      <a:pt x="3" y="478"/>
                      <a:pt x="18" y="469"/>
                      <a:pt x="31" y="463"/>
                    </a:cubicBezTo>
                    <a:cubicBezTo>
                      <a:pt x="335" y="318"/>
                      <a:pt x="640" y="173"/>
                      <a:pt x="94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8"/>
              <p:cNvSpPr/>
              <p:nvPr/>
            </p:nvSpPr>
            <p:spPr bwMode="auto">
              <a:xfrm>
                <a:off x="2773363" y="2760663"/>
                <a:ext cx="236538" cy="971550"/>
              </a:xfrm>
              <a:custGeom>
                <a:avLst/>
                <a:gdLst>
                  <a:gd name="T0" fmla="*/ 0 w 87"/>
                  <a:gd name="T1" fmla="*/ 0 h 359"/>
                  <a:gd name="T2" fmla="*/ 87 w 87"/>
                  <a:gd name="T3" fmla="*/ 42 h 359"/>
                  <a:gd name="T4" fmla="*/ 48 w 87"/>
                  <a:gd name="T5" fmla="*/ 359 h 359"/>
                  <a:gd name="T6" fmla="*/ 0 w 87"/>
                  <a:gd name="T7" fmla="*/ 252 h 359"/>
                  <a:gd name="T8" fmla="*/ 0 w 87"/>
                  <a:gd name="T9" fmla="*/ 0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59">
                    <a:moveTo>
                      <a:pt x="0" y="0"/>
                    </a:moveTo>
                    <a:cubicBezTo>
                      <a:pt x="29" y="14"/>
                      <a:pt x="58" y="28"/>
                      <a:pt x="87" y="42"/>
                    </a:cubicBezTo>
                    <a:cubicBezTo>
                      <a:pt x="74" y="148"/>
                      <a:pt x="61" y="253"/>
                      <a:pt x="48" y="359"/>
                    </a:cubicBezTo>
                    <a:cubicBezTo>
                      <a:pt x="23" y="328"/>
                      <a:pt x="0" y="293"/>
                      <a:pt x="0" y="252"/>
                    </a:cubicBezTo>
                    <a:cubicBezTo>
                      <a:pt x="1" y="168"/>
                      <a:pt x="0" y="8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9"/>
              <p:cNvSpPr/>
              <p:nvPr/>
            </p:nvSpPr>
            <p:spPr bwMode="auto">
              <a:xfrm>
                <a:off x="3363913" y="2768600"/>
                <a:ext cx="2900363" cy="1693863"/>
              </a:xfrm>
              <a:custGeom>
                <a:avLst/>
                <a:gdLst>
                  <a:gd name="T0" fmla="*/ 496 w 1067"/>
                  <a:gd name="T1" fmla="*/ 275 h 625"/>
                  <a:gd name="T2" fmla="*/ 1067 w 1067"/>
                  <a:gd name="T3" fmla="*/ 0 h 625"/>
                  <a:gd name="T4" fmla="*/ 1067 w 1067"/>
                  <a:gd name="T5" fmla="*/ 253 h 625"/>
                  <a:gd name="T6" fmla="*/ 1022 w 1067"/>
                  <a:gd name="T7" fmla="*/ 353 h 625"/>
                  <a:gd name="T8" fmla="*/ 871 w 1067"/>
                  <a:gd name="T9" fmla="*/ 479 h 625"/>
                  <a:gd name="T10" fmla="*/ 285 w 1067"/>
                  <a:gd name="T11" fmla="*/ 591 h 625"/>
                  <a:gd name="T12" fmla="*/ 52 w 1067"/>
                  <a:gd name="T13" fmla="*/ 518 h 625"/>
                  <a:gd name="T14" fmla="*/ 0 w 1067"/>
                  <a:gd name="T15" fmla="*/ 101 h 625"/>
                  <a:gd name="T16" fmla="*/ 356 w 1067"/>
                  <a:gd name="T17" fmla="*/ 273 h 625"/>
                  <a:gd name="T18" fmla="*/ 496 w 1067"/>
                  <a:gd name="T19" fmla="*/ 27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7" h="625">
                    <a:moveTo>
                      <a:pt x="496" y="275"/>
                    </a:moveTo>
                    <a:cubicBezTo>
                      <a:pt x="686" y="184"/>
                      <a:pt x="876" y="92"/>
                      <a:pt x="1067" y="0"/>
                    </a:cubicBezTo>
                    <a:cubicBezTo>
                      <a:pt x="1066" y="85"/>
                      <a:pt x="1067" y="169"/>
                      <a:pt x="1067" y="253"/>
                    </a:cubicBezTo>
                    <a:cubicBezTo>
                      <a:pt x="1065" y="291"/>
                      <a:pt x="1044" y="324"/>
                      <a:pt x="1022" y="353"/>
                    </a:cubicBezTo>
                    <a:cubicBezTo>
                      <a:pt x="980" y="404"/>
                      <a:pt x="927" y="445"/>
                      <a:pt x="871" y="479"/>
                    </a:cubicBezTo>
                    <a:cubicBezTo>
                      <a:pt x="697" y="583"/>
                      <a:pt x="486" y="625"/>
                      <a:pt x="285" y="591"/>
                    </a:cubicBezTo>
                    <a:cubicBezTo>
                      <a:pt x="204" y="578"/>
                      <a:pt x="126" y="552"/>
                      <a:pt x="52" y="518"/>
                    </a:cubicBezTo>
                    <a:cubicBezTo>
                      <a:pt x="34" y="379"/>
                      <a:pt x="17" y="240"/>
                      <a:pt x="0" y="101"/>
                    </a:cubicBezTo>
                    <a:cubicBezTo>
                      <a:pt x="118" y="159"/>
                      <a:pt x="238" y="216"/>
                      <a:pt x="356" y="273"/>
                    </a:cubicBezTo>
                    <a:cubicBezTo>
                      <a:pt x="400" y="295"/>
                      <a:pt x="452" y="297"/>
                      <a:pt x="496" y="2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30"/>
              <p:cNvSpPr/>
              <p:nvPr/>
            </p:nvSpPr>
            <p:spPr bwMode="auto">
              <a:xfrm>
                <a:off x="2974975" y="2955925"/>
                <a:ext cx="404813" cy="1728788"/>
              </a:xfrm>
              <a:custGeom>
                <a:avLst/>
                <a:gdLst>
                  <a:gd name="T0" fmla="*/ 0 w 149"/>
                  <a:gd name="T1" fmla="*/ 568 h 638"/>
                  <a:gd name="T2" fmla="*/ 74 w 149"/>
                  <a:gd name="T3" fmla="*/ 0 h 638"/>
                  <a:gd name="T4" fmla="*/ 145 w 149"/>
                  <a:gd name="T5" fmla="*/ 538 h 638"/>
                  <a:gd name="T6" fmla="*/ 149 w 149"/>
                  <a:gd name="T7" fmla="*/ 572 h 638"/>
                  <a:gd name="T8" fmla="*/ 101 w 149"/>
                  <a:gd name="T9" fmla="*/ 629 h 638"/>
                  <a:gd name="T10" fmla="*/ 27 w 149"/>
                  <a:gd name="T11" fmla="*/ 617 h 638"/>
                  <a:gd name="T12" fmla="*/ 0 w 149"/>
                  <a:gd name="T13" fmla="*/ 568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38">
                    <a:moveTo>
                      <a:pt x="0" y="568"/>
                    </a:moveTo>
                    <a:cubicBezTo>
                      <a:pt x="24" y="379"/>
                      <a:pt x="49" y="190"/>
                      <a:pt x="74" y="0"/>
                    </a:cubicBezTo>
                    <a:cubicBezTo>
                      <a:pt x="98" y="180"/>
                      <a:pt x="121" y="359"/>
                      <a:pt x="145" y="538"/>
                    </a:cubicBezTo>
                    <a:cubicBezTo>
                      <a:pt x="146" y="549"/>
                      <a:pt x="148" y="560"/>
                      <a:pt x="149" y="572"/>
                    </a:cubicBezTo>
                    <a:cubicBezTo>
                      <a:pt x="142" y="596"/>
                      <a:pt x="126" y="620"/>
                      <a:pt x="101" y="629"/>
                    </a:cubicBezTo>
                    <a:cubicBezTo>
                      <a:pt x="77" y="638"/>
                      <a:pt x="47" y="635"/>
                      <a:pt x="27" y="617"/>
                    </a:cubicBezTo>
                    <a:cubicBezTo>
                      <a:pt x="13" y="605"/>
                      <a:pt x="2" y="587"/>
                      <a:pt x="0" y="5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104900" y="1114019"/>
            <a:ext cx="9982200" cy="4629962"/>
          </a:xfrm>
          <a:prstGeom prst="rect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5400000">
            <a:off x="4531877" y="662789"/>
            <a:ext cx="3160364" cy="1834786"/>
            <a:chOff x="367121" y="2749592"/>
            <a:chExt cx="2418764" cy="1404242"/>
          </a:xfrm>
        </p:grpSpPr>
        <p:sp>
          <p:nvSpPr>
            <p:cNvPr id="3" name="矩形 2"/>
            <p:cNvSpPr/>
            <p:nvPr/>
          </p:nvSpPr>
          <p:spPr>
            <a:xfrm>
              <a:off x="367121" y="2749592"/>
              <a:ext cx="1742390" cy="1404242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81885" y="2749834"/>
              <a:ext cx="1404000" cy="1404000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1406855" y="2773316"/>
              <a:ext cx="1354060" cy="1356796"/>
              <a:chOff x="3692576" y="1742634"/>
              <a:chExt cx="2790379" cy="2796023"/>
            </a:xfrm>
          </p:grpSpPr>
          <p:grpSp>
            <p:nvGrpSpPr>
              <p:cNvPr id="16" name="组合 79"/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1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243152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4735895" y="1563072"/>
            <a:ext cx="27432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Arial" panose="020B0604020202020204" pitchFamily="34" charset="0"/>
              </a:rPr>
              <a:t>3</a:t>
            </a:r>
            <a:endParaRPr lang="en-US" altLang="zh-CN" sz="88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00858" y="4212288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注塑机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以及模架的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18493" y="438483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注塑机的选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择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OIP-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475" y="3995420"/>
            <a:ext cx="3347085" cy="22948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14400" y="1094105"/>
            <a:ext cx="4636770" cy="1202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本设计采用国产型号为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XS-Z-30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的注射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QQ截图202305042041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360" y="1713230"/>
            <a:ext cx="7848600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18493" y="438483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模架的选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择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914400" y="1094105"/>
            <a:ext cx="3622675" cy="4407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模具设计常用的方法是充分利用标准模架零件，从而达到降低开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发成本，缩短设计周期、提高生产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本设计采用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futaba_s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的两板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5042030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00" y="3887470"/>
            <a:ext cx="3095625" cy="2105025"/>
          </a:xfrm>
          <a:prstGeom prst="rect">
            <a:avLst/>
          </a:prstGeom>
        </p:spPr>
      </p:pic>
      <p:pic>
        <p:nvPicPr>
          <p:cNvPr id="3" name="图片 2" descr="QQ截图202305042030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240" y="518160"/>
            <a:ext cx="4701540" cy="6066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5400000">
            <a:off x="4531877" y="662789"/>
            <a:ext cx="3160364" cy="1834786"/>
            <a:chOff x="367121" y="2749592"/>
            <a:chExt cx="2418764" cy="1404242"/>
          </a:xfrm>
        </p:grpSpPr>
        <p:sp>
          <p:nvSpPr>
            <p:cNvPr id="3" name="矩形 2"/>
            <p:cNvSpPr/>
            <p:nvPr/>
          </p:nvSpPr>
          <p:spPr>
            <a:xfrm>
              <a:off x="367121" y="2749592"/>
              <a:ext cx="1742390" cy="1404242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81885" y="2749834"/>
              <a:ext cx="1404000" cy="1404000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1406855" y="2773316"/>
              <a:ext cx="1354060" cy="1356796"/>
              <a:chOff x="3692576" y="1742634"/>
              <a:chExt cx="2790379" cy="2796023"/>
            </a:xfrm>
          </p:grpSpPr>
          <p:grpSp>
            <p:nvGrpSpPr>
              <p:cNvPr id="16" name="组合 79"/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1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243152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4735895" y="1563072"/>
            <a:ext cx="27432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Arial" panose="020B0604020202020204" pitchFamily="34" charset="0"/>
              </a:rPr>
              <a:t>4</a:t>
            </a:r>
            <a:endParaRPr lang="zh-CN" altLang="en-US" sz="88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6036" y="4304363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模具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零部件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316893" y="630888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成形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零部件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QQ截图202305042158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8435" y="749935"/>
            <a:ext cx="6452870" cy="5137150"/>
          </a:xfrm>
          <a:prstGeom prst="rect">
            <a:avLst/>
          </a:prstGeom>
        </p:spPr>
      </p:pic>
      <p:pic>
        <p:nvPicPr>
          <p:cNvPr id="5" name="图片 4" descr="QQ截图20230504220140"/>
          <p:cNvPicPr>
            <a:picLocks noChangeAspect="1"/>
          </p:cNvPicPr>
          <p:nvPr/>
        </p:nvPicPr>
        <p:blipFill>
          <a:blip r:embed="rId3"/>
          <a:srcRect l="4348" r="6893"/>
          <a:stretch>
            <a:fillRect/>
          </a:stretch>
        </p:blipFill>
        <p:spPr>
          <a:xfrm>
            <a:off x="222250" y="1490980"/>
            <a:ext cx="5314950" cy="439610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140970" y="597581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型腔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004560" y="597581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定模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316893" y="630888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成形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零部件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40970" y="597581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镶块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430645" y="550909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镶块二维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5042206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175" y="1599565"/>
            <a:ext cx="5091430" cy="4287520"/>
          </a:xfrm>
          <a:prstGeom prst="rect">
            <a:avLst/>
          </a:prstGeom>
        </p:spPr>
      </p:pic>
      <p:pic>
        <p:nvPicPr>
          <p:cNvPr id="3" name="图片 2" descr="QQ截图202304281454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2350" y="1599565"/>
            <a:ext cx="53625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316893" y="630888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成形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零部件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40970" y="588691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型芯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207760" y="571356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动模部分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504221147"/>
          <p:cNvPicPr>
            <a:picLocks noChangeAspect="1"/>
          </p:cNvPicPr>
          <p:nvPr/>
        </p:nvPicPr>
        <p:blipFill>
          <a:blip r:embed="rId4"/>
          <a:srcRect l="3485"/>
          <a:stretch>
            <a:fillRect/>
          </a:stretch>
        </p:blipFill>
        <p:spPr>
          <a:xfrm>
            <a:off x="222250" y="1490980"/>
            <a:ext cx="5824855" cy="4222750"/>
          </a:xfrm>
          <a:prstGeom prst="rect">
            <a:avLst/>
          </a:prstGeom>
        </p:spPr>
      </p:pic>
      <p:pic>
        <p:nvPicPr>
          <p:cNvPr id="3" name="图片 2" descr="QQ截图20230504221118"/>
          <p:cNvPicPr>
            <a:picLocks noChangeAspect="1"/>
          </p:cNvPicPr>
          <p:nvPr/>
        </p:nvPicPr>
        <p:blipFill>
          <a:blip r:embed="rId5"/>
          <a:srcRect b="1901"/>
          <a:stretch>
            <a:fillRect/>
          </a:stretch>
        </p:blipFill>
        <p:spPr>
          <a:xfrm>
            <a:off x="5544820" y="438150"/>
            <a:ext cx="6102350" cy="527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2329676" y="3944355"/>
            <a:ext cx="742451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感谢各位老师指导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9"/>
          <p:cNvSpPr txBox="1"/>
          <p:nvPr/>
        </p:nvSpPr>
        <p:spPr>
          <a:xfrm>
            <a:off x="491757" y="2172456"/>
            <a:ext cx="1110035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1500" dirty="0" smtClean="0">
                <a:solidFill>
                  <a:schemeClr val="bg1"/>
                </a:solidFill>
                <a:latin typeface="Road Rage" pitchFamily="50" charset="0"/>
                <a:ea typeface="微软雅黑" panose="020B0503020204020204" pitchFamily="34" charset="-122"/>
                <a:cs typeface="Arial" panose="020B0604020202020204" pitchFamily="34" charset="0"/>
              </a:rPr>
              <a:t>THANK YOU</a:t>
            </a:r>
            <a:endParaRPr lang="zh-CN" altLang="en-US" sz="11500" dirty="0">
              <a:solidFill>
                <a:schemeClr val="bg1"/>
              </a:solidFill>
              <a:latin typeface="Road Rage" pitchFamily="50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5400000">
            <a:off x="4779525" y="-61111"/>
            <a:ext cx="2665065" cy="1834786"/>
            <a:chOff x="746195" y="2749592"/>
            <a:chExt cx="2039690" cy="1404242"/>
          </a:xfrm>
        </p:grpSpPr>
        <p:sp>
          <p:nvSpPr>
            <p:cNvPr id="3" name="矩形 2"/>
            <p:cNvSpPr/>
            <p:nvPr/>
          </p:nvSpPr>
          <p:spPr>
            <a:xfrm>
              <a:off x="746195" y="2749592"/>
              <a:ext cx="1363315" cy="1404242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81885" y="2749834"/>
              <a:ext cx="1404000" cy="1404000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1406855" y="2773316"/>
              <a:ext cx="1354060" cy="1356796"/>
              <a:chOff x="3692576" y="1742634"/>
              <a:chExt cx="2790379" cy="2796023"/>
            </a:xfrm>
          </p:grpSpPr>
          <p:grpSp>
            <p:nvGrpSpPr>
              <p:cNvPr id="16" name="组合 79"/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1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243152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5084618" y="929294"/>
            <a:ext cx="20227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80"/>
          <p:cNvSpPr/>
          <p:nvPr/>
        </p:nvSpPr>
        <p:spPr bwMode="auto">
          <a:xfrm>
            <a:off x="10074390" y="2552117"/>
            <a:ext cx="866305" cy="868059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椭圆 80"/>
          <p:cNvSpPr/>
          <p:nvPr/>
        </p:nvSpPr>
        <p:spPr bwMode="auto">
          <a:xfrm>
            <a:off x="1283473" y="2525447"/>
            <a:ext cx="866305" cy="868059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椭圆 80"/>
          <p:cNvSpPr/>
          <p:nvPr/>
        </p:nvSpPr>
        <p:spPr bwMode="auto">
          <a:xfrm>
            <a:off x="3478729" y="2525447"/>
            <a:ext cx="866305" cy="868059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椭圆 80"/>
          <p:cNvSpPr/>
          <p:nvPr/>
        </p:nvSpPr>
        <p:spPr bwMode="auto">
          <a:xfrm>
            <a:off x="7709446" y="2525447"/>
            <a:ext cx="866305" cy="868059"/>
          </a:xfrm>
          <a:prstGeom prst="ellipse">
            <a:avLst/>
          </a:prstGeom>
          <a:noFill/>
          <a:ln w="57150" cap="flat" cmpd="sng" algn="ctr">
            <a:solidFill>
              <a:schemeClr val="bg1"/>
            </a:solidFill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855790" y="3618062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塑件结构分析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10030" y="3618062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模具</a:t>
            </a:r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73740" y="3618062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模架</a:t>
            </a:r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选用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27576" y="3618062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具零部件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18886" y="2552186"/>
            <a:ext cx="79547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29088" y="2552186"/>
            <a:ext cx="79547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80030" y="2552186"/>
            <a:ext cx="79547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083131" y="2625211"/>
            <a:ext cx="79547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5400000">
            <a:off x="4531877" y="662789"/>
            <a:ext cx="3160364" cy="1834786"/>
            <a:chOff x="367121" y="2749592"/>
            <a:chExt cx="2418764" cy="1404242"/>
          </a:xfrm>
        </p:grpSpPr>
        <p:sp>
          <p:nvSpPr>
            <p:cNvPr id="3" name="矩形 2"/>
            <p:cNvSpPr/>
            <p:nvPr/>
          </p:nvSpPr>
          <p:spPr>
            <a:xfrm>
              <a:off x="367121" y="2749592"/>
              <a:ext cx="1742390" cy="1404242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81885" y="2749834"/>
              <a:ext cx="1404000" cy="1404000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1406855" y="2773316"/>
              <a:ext cx="1354060" cy="1356796"/>
              <a:chOff x="3692576" y="1742634"/>
              <a:chExt cx="2790379" cy="2796023"/>
            </a:xfrm>
          </p:grpSpPr>
          <p:grpSp>
            <p:nvGrpSpPr>
              <p:cNvPr id="16" name="组合 79"/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1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243152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4735895" y="1563072"/>
            <a:ext cx="27432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Arial" panose="020B0604020202020204" pitchFamily="34" charset="0"/>
              </a:rPr>
              <a:t>1</a:t>
            </a:r>
            <a:endParaRPr lang="zh-CN" altLang="en-US" sz="88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87603" y="4456128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塑件结构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5466715" y="3900805"/>
            <a:ext cx="1423035" cy="1633855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5820410" y="384348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塑件的尺寸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20410" y="428544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塑件的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820410" y="472740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分型面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以及镶块结构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820410" y="516936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批量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17678" y="641493"/>
            <a:ext cx="40233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塑件的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尺寸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QQ截图202304231827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460" y="1299210"/>
            <a:ext cx="6696075" cy="454342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565390" y="223249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高度为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7mm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，直径为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24m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en-US" altLang="zh-CN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455535" y="343899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形状为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回转体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585710" y="283574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零件尺寸较小，适合注塑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成形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455535" y="395715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卡扣采用镶块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成形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17678" y="641493"/>
            <a:ext cx="40233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塑件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材料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adaf2edda3cc7cd98d1051f9294b363fb80e7bec3b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7130" y="2687320"/>
            <a:ext cx="4033520" cy="338074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"/>
            </p:custDataLst>
          </p:nvPr>
        </p:nvSpPr>
        <p:spPr>
          <a:xfrm>
            <a:off x="6096000" y="190673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塑件所使用的材料为</a:t>
            </a:r>
            <a:r>
              <a:rPr lang="en-US" altLang="zh-CN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ABS</a:t>
            </a:r>
            <a:endParaRPr lang="en-US" altLang="zh-CN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106160" y="3428832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具有韧性、抗拉伸、抗</a:t>
            </a:r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冲击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096000" y="2685247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色泽透明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917678" y="641493"/>
            <a:ext cx="40233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分型面以及镶块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QQ截图202304100228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633855"/>
            <a:ext cx="5591175" cy="3752850"/>
          </a:xfrm>
          <a:prstGeom prst="rect">
            <a:avLst/>
          </a:prstGeom>
        </p:spPr>
      </p:pic>
      <p:pic>
        <p:nvPicPr>
          <p:cNvPr id="4" name="图片 3" descr="QQ截图202304131500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140" y="1429385"/>
            <a:ext cx="5648325" cy="416242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485775" y="5494487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分型面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417310" y="5677367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镶块的</a:t>
            </a:r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位置</a:t>
            </a:r>
            <a:endParaRPr lang="zh-CN" altLang="en-US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253710" y="575643"/>
            <a:ext cx="495992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批量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516890" y="1437640"/>
            <a:ext cx="11675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塑件较小，可以大批量生产，故采用一模四腔的布局</a:t>
            </a:r>
            <a:r>
              <a:rPr lang="en-US" altLang="zh-CN" sz="28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en-US" altLang="zh-CN" sz="2800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QQ截图202305041359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" y="2642235"/>
            <a:ext cx="5860415" cy="3358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31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5400000">
            <a:off x="4531877" y="662789"/>
            <a:ext cx="3160364" cy="1834786"/>
            <a:chOff x="367121" y="2749592"/>
            <a:chExt cx="2418764" cy="1404242"/>
          </a:xfrm>
        </p:grpSpPr>
        <p:sp>
          <p:nvSpPr>
            <p:cNvPr id="3" name="矩形 2"/>
            <p:cNvSpPr/>
            <p:nvPr/>
          </p:nvSpPr>
          <p:spPr>
            <a:xfrm>
              <a:off x="367121" y="2749592"/>
              <a:ext cx="1742390" cy="1404242"/>
            </a:xfrm>
            <a:prstGeom prst="rect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381885" y="2749834"/>
              <a:ext cx="1404000" cy="1404000"/>
            </a:xfrm>
            <a:prstGeom prst="ellipse">
              <a:avLst/>
            </a:prstGeom>
            <a:solidFill>
              <a:srgbClr val="D3D3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Group 32"/>
            <p:cNvGrpSpPr/>
            <p:nvPr/>
          </p:nvGrpSpPr>
          <p:grpSpPr>
            <a:xfrm>
              <a:off x="1406855" y="2773316"/>
              <a:ext cx="1354060" cy="1356796"/>
              <a:chOff x="3692576" y="1742634"/>
              <a:chExt cx="2790379" cy="2796023"/>
            </a:xfrm>
          </p:grpSpPr>
          <p:grpSp>
            <p:nvGrpSpPr>
              <p:cNvPr id="16" name="组合 79"/>
              <p:cNvGrpSpPr/>
              <p:nvPr/>
            </p:nvGrpSpPr>
            <p:grpSpPr bwMode="auto">
              <a:xfrm>
                <a:off x="3692576" y="1742634"/>
                <a:ext cx="2790379" cy="2796023"/>
                <a:chOff x="6379729" y="2488774"/>
                <a:chExt cx="2513016" cy="2513016"/>
              </a:xfrm>
            </p:grpSpPr>
            <p:sp>
              <p:nvSpPr>
                <p:cNvPr id="18" name="任意多边形 82"/>
                <p:cNvSpPr/>
                <p:nvPr/>
              </p:nvSpPr>
              <p:spPr>
                <a:xfrm rot="3738964">
                  <a:off x="6379729" y="2488774"/>
                  <a:ext cx="2513016" cy="2513016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FFFFFF"/>
                    </a:gs>
                    <a:gs pos="88000">
                      <a:srgbClr val="FFFFFF">
                        <a:lumMod val="72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127000" dist="63500" dir="7380000" sx="102000" sy="102000" algn="tr" rotWithShape="0">
                    <a:prstClr val="black">
                      <a:alpha val="39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任意多边形 83"/>
                <p:cNvSpPr/>
                <p:nvPr/>
              </p:nvSpPr>
              <p:spPr>
                <a:xfrm rot="16377237">
                  <a:off x="6409518" y="2506881"/>
                  <a:ext cx="2476803" cy="2476800"/>
                </a:xfrm>
                <a:custGeom>
                  <a:avLst/>
                  <a:gdLst>
                    <a:gd name="connsiteX0" fmla="*/ 0 w 1800200"/>
                    <a:gd name="connsiteY0" fmla="*/ 900100 h 1800200"/>
                    <a:gd name="connsiteX1" fmla="*/ 263634 w 1800200"/>
                    <a:gd name="connsiteY1" fmla="*/ 263633 h 1800200"/>
                    <a:gd name="connsiteX2" fmla="*/ 900101 w 1800200"/>
                    <a:gd name="connsiteY2" fmla="*/ 1 h 1800200"/>
                    <a:gd name="connsiteX3" fmla="*/ 1536568 w 1800200"/>
                    <a:gd name="connsiteY3" fmla="*/ 263635 h 1800200"/>
                    <a:gd name="connsiteX4" fmla="*/ 1800200 w 1800200"/>
                    <a:gd name="connsiteY4" fmla="*/ 900102 h 1800200"/>
                    <a:gd name="connsiteX5" fmla="*/ 1536567 w 1800200"/>
                    <a:gd name="connsiteY5" fmla="*/ 1536569 h 1800200"/>
                    <a:gd name="connsiteX6" fmla="*/ 900100 w 1800200"/>
                    <a:gd name="connsiteY6" fmla="*/ 1800202 h 1800200"/>
                    <a:gd name="connsiteX7" fmla="*/ 263633 w 1800200"/>
                    <a:gd name="connsiteY7" fmla="*/ 1536568 h 1800200"/>
                    <a:gd name="connsiteX8" fmla="*/ 0 w 1800200"/>
                    <a:gd name="connsiteY8" fmla="*/ 900101 h 1800200"/>
                    <a:gd name="connsiteX9" fmla="*/ 0 w 1800200"/>
                    <a:gd name="connsiteY9" fmla="*/ 900100 h 1800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00200" h="1800200">
                      <a:moveTo>
                        <a:pt x="0" y="900100"/>
                      </a:moveTo>
                      <a:cubicBezTo>
                        <a:pt x="0" y="661379"/>
                        <a:pt x="94832" y="432435"/>
                        <a:pt x="263634" y="263633"/>
                      </a:cubicBezTo>
                      <a:cubicBezTo>
                        <a:pt x="432436" y="94832"/>
                        <a:pt x="661380" y="0"/>
                        <a:pt x="900101" y="1"/>
                      </a:cubicBezTo>
                      <a:cubicBezTo>
                        <a:pt x="1138822" y="1"/>
                        <a:pt x="1367766" y="94833"/>
                        <a:pt x="1536568" y="263635"/>
                      </a:cubicBezTo>
                      <a:cubicBezTo>
                        <a:pt x="1705369" y="432437"/>
                        <a:pt x="1800201" y="661381"/>
                        <a:pt x="1800200" y="900102"/>
                      </a:cubicBezTo>
                      <a:cubicBezTo>
                        <a:pt x="1800200" y="1138823"/>
                        <a:pt x="1705368" y="1367767"/>
                        <a:pt x="1536567" y="1536569"/>
                      </a:cubicBezTo>
                      <a:cubicBezTo>
                        <a:pt x="1367765" y="1705371"/>
                        <a:pt x="1138821" y="1800202"/>
                        <a:pt x="900100" y="1800202"/>
                      </a:cubicBezTo>
                      <a:cubicBezTo>
                        <a:pt x="661379" y="1800202"/>
                        <a:pt x="432435" y="1705370"/>
                        <a:pt x="263633" y="1536568"/>
                      </a:cubicBezTo>
                      <a:cubicBezTo>
                        <a:pt x="94832" y="1367766"/>
                        <a:pt x="0" y="1138822"/>
                        <a:pt x="0" y="900101"/>
                      </a:cubicBezTo>
                      <a:lnTo>
                        <a:pt x="0" y="900100"/>
                      </a:lnTo>
                      <a:close/>
                    </a:path>
                  </a:pathLst>
                </a:custGeom>
                <a:gradFill flip="none" rotWithShape="1">
                  <a:gsLst>
                    <a:gs pos="29000">
                      <a:srgbClr val="FFFFFF"/>
                    </a:gs>
                    <a:gs pos="98000">
                      <a:srgbClr val="FFFFFF">
                        <a:lumMod val="75000"/>
                      </a:srgbClr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0"/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7" name="椭圆 80"/>
              <p:cNvSpPr/>
              <p:nvPr/>
            </p:nvSpPr>
            <p:spPr bwMode="auto">
              <a:xfrm>
                <a:off x="4101618" y="2137562"/>
                <a:ext cx="2016471" cy="2020558"/>
              </a:xfrm>
              <a:prstGeom prst="ellipse">
                <a:avLst/>
              </a:prstGeom>
              <a:solidFill>
                <a:srgbClr val="243152"/>
              </a:solidFill>
              <a:ln w="25400" cap="flat" cmpd="sng" algn="ctr">
                <a:noFill/>
                <a:prstDash val="solid"/>
              </a:ln>
              <a:effectLst>
                <a:innerShdw blurRad="63500" dist="25400" dir="18660000">
                  <a:prstClr val="black">
                    <a:alpha val="35000"/>
                  </a:prst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4735895" y="1563072"/>
            <a:ext cx="27432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cs typeface="Arial" panose="020B0604020202020204" pitchFamily="34" charset="0"/>
              </a:rPr>
              <a:t>2</a:t>
            </a:r>
            <a:endParaRPr lang="en-US" altLang="zh-CN" sz="8800" b="1" dirty="0">
              <a:solidFill>
                <a:schemeClr val="bg1"/>
              </a:solidFill>
              <a:latin typeface="华文仿宋" panose="02010600040101010101" pitchFamily="2" charset="-122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87603" y="4456128"/>
            <a:ext cx="402330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模具的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5466715" y="3900805"/>
            <a:ext cx="1423035" cy="1633855"/>
          </a:xfrm>
          <a:prstGeom prst="lef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1"/>
            </p:custDataLst>
          </p:nvPr>
        </p:nvSpPr>
        <p:spPr>
          <a:xfrm>
            <a:off x="5901690" y="424480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主流道和分流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901690" y="5208737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推出机构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901690" y="472677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901690" y="3762842"/>
            <a:ext cx="49599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浇口方案以及模流</a:t>
            </a:r>
            <a:r>
              <a:rPr lang="zh-CN" altLang="en-US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dirty="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14400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PP_MARK_KEY" val="eff18d51-38c0-4d4b-a915-8edd988d38fa"/>
  <p:tag name="COMMONDATA" val="eyJoZGlkIjoiMmNlMWUwMzhkZjFhZDAyNWE1NmRlZGZmNTI1MjMxZTI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938</Words>
  <Application>WPS 演示</Application>
  <PresentationFormat>宽屏</PresentationFormat>
  <Paragraphs>197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</vt:lpstr>
      <vt:lpstr>华文仿宋</vt:lpstr>
      <vt:lpstr>仿宋</vt:lpstr>
      <vt:lpstr>Calibri</vt:lpstr>
      <vt:lpstr>Arial Unicode MS</vt:lpstr>
      <vt:lpstr>Calibri Light</vt:lpstr>
      <vt:lpstr>Gill Sans</vt:lpstr>
      <vt:lpstr>Road Rage</vt:lpstr>
      <vt:lpstr>AMGDT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那个在风里大笑的人</cp:lastModifiedBy>
  <cp:revision>45</cp:revision>
  <dcterms:created xsi:type="dcterms:W3CDTF">2017-05-16T12:52:00Z</dcterms:created>
  <dcterms:modified xsi:type="dcterms:W3CDTF">2023-05-10T05:33:33Z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D3C163F44A5F45388F75610CB60E4A09_13</vt:lpwstr>
  </property>
</Properties>
</file>