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3"/>
    <p:sldId id="310" r:id="rId4"/>
    <p:sldId id="257" r:id="rId5"/>
    <p:sldId id="280" r:id="rId6"/>
    <p:sldId id="259" r:id="rId7"/>
    <p:sldId id="289" r:id="rId8"/>
    <p:sldId id="260" r:id="rId9"/>
    <p:sldId id="290" r:id="rId10"/>
    <p:sldId id="291" r:id="rId11"/>
    <p:sldId id="264" r:id="rId12"/>
    <p:sldId id="285" r:id="rId13"/>
    <p:sldId id="293" r:id="rId14"/>
    <p:sldId id="307" r:id="rId15"/>
    <p:sldId id="294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835" y="696"/>
      </p:cViewPr>
      <p:guideLst>
        <p:guide orient="horz" pos="1738"/>
        <p:guide pos="28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910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047B4B-F58B-4EDF-901E-7B59A07076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CCD508-8BDD-43C3-A54A-C9825CD85D0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 rot="5400000">
            <a:off x="3147331" y="-836840"/>
            <a:ext cx="2793352" cy="96105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 rot="5400000">
            <a:off x="2278697" y="-1492511"/>
            <a:ext cx="4586606" cy="828133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5400000">
            <a:off x="3193983" y="-930144"/>
            <a:ext cx="2709380" cy="9713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 rot="5400000">
            <a:off x="2167862" y="-1769034"/>
            <a:ext cx="4808276" cy="868156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98B445-5610-43E4-A103-3BB698A1C5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21812-0F0A-43FC-A10D-763C2B495E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hyperlink" Target="&#22270;\1683689470320.jpg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0159" y="2267465"/>
            <a:ext cx="65836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600" kern="1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南京理工大学泰州科技学院答辩</a:t>
            </a:r>
            <a:endParaRPr lang="zh-CN" altLang="en-US" sz="3600" kern="1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268" y="2991083"/>
            <a:ext cx="6532193" cy="252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sz="1050" spc="300">
                <a:solidFill>
                  <a:schemeClr val="accent1"/>
                </a:solidFill>
                <a:latin typeface="Arial" panose="020B0604020202020204"/>
              </a:rPr>
              <a:t>含有复杂破孔注射模模具设计</a:t>
            </a:r>
            <a:endParaRPr lang="zh-CN" sz="1050" spc="300">
              <a:solidFill>
                <a:schemeClr val="accent1"/>
              </a:solidFill>
              <a:latin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7749" y="3757076"/>
            <a:ext cx="1647818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>
                <a:solidFill>
                  <a:schemeClr val="accent1"/>
                </a:solidFill>
              </a:rPr>
              <a:t>答辩学生：张黎明</a:t>
            </a:r>
            <a:endParaRPr lang="en-US" altLang="zh-CN" sz="1200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3757076"/>
            <a:ext cx="1647818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>
                <a:solidFill>
                  <a:schemeClr val="accent1"/>
                </a:solidFill>
              </a:rPr>
              <a:t>指导老师：张跃</a:t>
            </a:r>
            <a:endParaRPr lang="en-US" altLang="zh-CN" sz="1200">
              <a:solidFill>
                <a:schemeClr val="accent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699453" y="3472240"/>
            <a:ext cx="165544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1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8570" y="883920"/>
            <a:ext cx="1257935" cy="10598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D:\桌面\图\屏幕截图 2023-04-23 221611.png屏幕截图 2023-04-23 2216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17064" y="1397340"/>
            <a:ext cx="2051280" cy="1144270"/>
          </a:xfrm>
          <a:prstGeom prst="rect">
            <a:avLst/>
          </a:prstGeom>
        </p:spPr>
      </p:pic>
      <p:sp>
        <p:nvSpPr>
          <p:cNvPr id="4" name="文本框 6"/>
          <p:cNvSpPr txBox="1">
            <a:spLocks noChangeArrowheads="1"/>
          </p:cNvSpPr>
          <p:nvPr/>
        </p:nvSpPr>
        <p:spPr>
          <a:xfrm>
            <a:off x="3972561" y="39568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零件设计</a:t>
            </a:r>
            <a:endParaRPr lang="zh-CN" altLang="en-US" sz="20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12024" y="1010206"/>
            <a:ext cx="51995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316422" y="2597102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分型面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469711" y="2597102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</a:rPr>
              <a:t>浇注系统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623000" y="2600061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>
                <a:solidFill>
                  <a:schemeClr val="bg1"/>
                </a:solidFill>
              </a:rPr>
              <a:t>Mold Analysis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776289" y="2600061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模具开模展示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9269" y="3239999"/>
            <a:ext cx="1968440" cy="333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rPr>
              <a:t>采用复制延伸法创建分型面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4" name="图片 13" descr="D:\桌面\图\屏幕截图 2023-05-10 002802.png屏幕截图 2023-05-10 00280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23191" y="1388023"/>
            <a:ext cx="1544320" cy="1153845"/>
          </a:xfrm>
          <a:prstGeom prst="rect">
            <a:avLst/>
          </a:prstGeom>
        </p:spPr>
      </p:pic>
      <p:pic>
        <p:nvPicPr>
          <p:cNvPr id="16" name="图片 15" descr="D:\桌面\图\屏幕截图 2023-05-10 003615.png屏幕截图 2023-05-10 0036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27045" y="1389293"/>
            <a:ext cx="2044065" cy="1153845"/>
          </a:xfrm>
          <a:prstGeom prst="rect">
            <a:avLst/>
          </a:prstGeom>
        </p:spPr>
      </p:pic>
      <p:pic>
        <p:nvPicPr>
          <p:cNvPr id="24" name="图片 23" descr="D:\桌面\图\屏幕截图 2023-05-10 003918.png屏幕截图 2023-05-10 0039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083614" y="1388324"/>
            <a:ext cx="1431290" cy="11538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0644" y="3239999"/>
            <a:ext cx="1968440" cy="57594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rPr>
              <a:t>浇注系统包括主流道、分流道浇口、以及冷料穴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33064" y="3239999"/>
            <a:ext cx="1968440" cy="818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rPr>
              <a:t>通过模具开模的方法，可以确保制品大小、形状和表面质量符合特定的要求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9" name="图片 8" descr="D:\桌面\图\屏幕截图 2023-04-23 221611.png屏幕截图 2023-04-23 2216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17699" y="1396070"/>
            <a:ext cx="2051280" cy="1144270"/>
          </a:xfrm>
          <a:prstGeom prst="rect">
            <a:avLst/>
          </a:prstGeom>
        </p:spPr>
      </p:pic>
      <p:pic>
        <p:nvPicPr>
          <p:cNvPr id="10" name="图片 9" descr="D:\桌面\图\屏幕截图 2023-05-10 002802.png屏幕截图 2023-05-10 00280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23826" y="1386753"/>
            <a:ext cx="1544320" cy="1153845"/>
          </a:xfrm>
          <a:prstGeom prst="rect">
            <a:avLst/>
          </a:prstGeom>
        </p:spPr>
      </p:pic>
      <p:pic>
        <p:nvPicPr>
          <p:cNvPr id="11" name="图片 10" descr="D:\桌面\图\屏幕截图 2023-05-10 003615.png屏幕截图 2023-05-10 0036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27680" y="1388023"/>
            <a:ext cx="2044065" cy="1153845"/>
          </a:xfrm>
          <a:prstGeom prst="rect">
            <a:avLst/>
          </a:prstGeom>
        </p:spPr>
      </p:pic>
      <p:pic>
        <p:nvPicPr>
          <p:cNvPr id="12" name="图片 11" descr="D:\桌面\图\1683689470320.jpg168368947032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086154" y="1378506"/>
            <a:ext cx="1431290" cy="1153160"/>
          </a:xfrm>
          <a:prstGeom prst="rect">
            <a:avLst/>
          </a:prstGeom>
        </p:spPr>
      </p:pic>
      <p:pic>
        <p:nvPicPr>
          <p:cNvPr id="13" name="图片 12" descr="D:\桌面\图\1683689192297.jpg1683689192297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19084" y="1373210"/>
            <a:ext cx="2049780" cy="1144270"/>
          </a:xfrm>
          <a:prstGeom prst="rect">
            <a:avLst/>
          </a:prstGeom>
        </p:spPr>
      </p:pic>
      <p:pic>
        <p:nvPicPr>
          <p:cNvPr id="15" name="图片 14" descr="D:\桌面\图\1683689685778.jpg168368968577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2768276" y="1379475"/>
            <a:ext cx="1544320" cy="1153160"/>
          </a:xfrm>
          <a:prstGeom prst="rect">
            <a:avLst/>
          </a:prstGeom>
        </p:spPr>
      </p:pic>
      <p:pic>
        <p:nvPicPr>
          <p:cNvPr id="17" name="图片 16" descr="D:\桌面\图\屏幕截图 2023-05-10 003615.png屏幕截图 2023-05-10 0036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630855" y="1373418"/>
            <a:ext cx="2044065" cy="115384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7692" y="2600277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</a:rPr>
              <a:t>分型面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470981" y="2600277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</a:rPr>
              <a:t>浇注系统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23635" y="2600061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200">
                <a:solidFill>
                  <a:schemeClr val="bg1"/>
                </a:solidFill>
              </a:rPr>
              <a:t>Mold Analysis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630768" y="3239999"/>
            <a:ext cx="1968440" cy="1060450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溶体前沿时间指在凝固</a:t>
            </a: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rPr>
              <a:t>时</a:t>
            </a: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液态金属中的溶质固化成晶体的时间。预测</a:t>
            </a: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rPr>
              <a:t>溶体</a:t>
            </a:r>
            <a:r>
              <a:rPr lang="en-US" altLang="zh-CN" sz="1050">
                <a:solidFill>
                  <a:schemeClr val="tx1">
                    <a:lumMod val="85000"/>
                    <a:lumOff val="15000"/>
                  </a:schemeClr>
                </a:solidFill>
              </a:rPr>
              <a:t>前沿时间，优化凝固工艺提高质量。</a:t>
            </a:r>
            <a:endParaRPr lang="en-US" altLang="zh-CN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8327" y="2600277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</a:rPr>
              <a:t>分型面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471616" y="2600277"/>
            <a:ext cx="2051287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</a:rPr>
              <a:t>浇注系统</a:t>
            </a:r>
            <a:endParaRPr lang="zh-CN" altLang="en-US" sz="1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>
          <a:xfrm>
            <a:off x="3972561" y="395685"/>
            <a:ext cx="1198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模架装配</a:t>
            </a:r>
            <a:endParaRPr lang="zh-CN" altLang="en-US" sz="20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12024" y="1010206"/>
            <a:ext cx="51995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D:\桌面\图\图片1.png图片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88787" y="1346835"/>
            <a:ext cx="2362835" cy="1969135"/>
          </a:xfrm>
          <a:prstGeom prst="rect">
            <a:avLst/>
          </a:prstGeom>
        </p:spPr>
      </p:pic>
      <p:pic>
        <p:nvPicPr>
          <p:cNvPr id="17" name="图片 16" descr="D:\桌面\图\图片2.png图片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01477" y="1863090"/>
            <a:ext cx="2628900" cy="16859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890402" y="850001"/>
            <a:ext cx="2051050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</a:rPr>
              <a:t>脱模机构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73587" y="3432404"/>
            <a:ext cx="1967865" cy="57594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sz="1050">
                <a:solidFill>
                  <a:schemeClr val="tx1">
                    <a:lumMod val="85000"/>
                    <a:lumOff val="15000"/>
                  </a:schemeClr>
                </a:solidFill>
              </a:rPr>
              <a:t>注射成型之后，能够帮助塑件从型芯或者是型腔中脱出</a:t>
            </a:r>
            <a:endParaRPr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4362" y="850217"/>
            <a:ext cx="2051050" cy="31991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200">
                <a:solidFill>
                  <a:schemeClr val="bg1"/>
                </a:solidFill>
              </a:rPr>
              <a:t>冷却水道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4696" y="3549244"/>
            <a:ext cx="1967865" cy="575945"/>
          </a:xfrm>
          <a:prstGeom prst="rect">
            <a:avLst/>
          </a:prstGeom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rPr>
              <a:t>对模具进行冷却，使其达到所需的温度，采用常温水冷却。</a:t>
            </a:r>
            <a:endParaRPr lang="zh-CN" altLang="en-US" sz="105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>
          <a:xfrm>
            <a:off x="3845561" y="395685"/>
            <a:ext cx="145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模架效果图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12024" y="1010206"/>
            <a:ext cx="51995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97164" y="1647274"/>
            <a:ext cx="3828786" cy="22628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97164" y="3344789"/>
            <a:ext cx="3828786" cy="56538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结构图</a:t>
            </a:r>
            <a:endParaRPr lang="zh-CN" altLang="en-US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31976" y="1647274"/>
            <a:ext cx="3828786" cy="226289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831976" y="3344789"/>
            <a:ext cx="3828786" cy="56538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三维图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 descr="屏幕截图 2023-04-23 232655"/>
          <p:cNvPicPr>
            <a:picLocks noChangeAspect="1"/>
          </p:cNvPicPr>
          <p:nvPr/>
        </p:nvPicPr>
        <p:blipFill>
          <a:blip r:embed="rId1"/>
          <a:srcRect l="1668" r="7646" b="6349"/>
          <a:stretch>
            <a:fillRect/>
          </a:stretch>
        </p:blipFill>
        <p:spPr>
          <a:xfrm>
            <a:off x="1329690" y="1710055"/>
            <a:ext cx="1963420" cy="1573530"/>
          </a:xfrm>
          <a:prstGeom prst="rect">
            <a:avLst/>
          </a:prstGeom>
        </p:spPr>
      </p:pic>
      <p:pic>
        <p:nvPicPr>
          <p:cNvPr id="10" name="图片 9" descr="D:\桌面\图\图片3.png图片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831523" y="1710055"/>
            <a:ext cx="1829435" cy="15735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>
          <a:xfrm>
            <a:off x="3718561" y="395685"/>
            <a:ext cx="1706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模架的装配图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12024" y="871141"/>
            <a:ext cx="51995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屏幕截图 2023-05-10 0959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9710" y="1479550"/>
            <a:ext cx="3293110" cy="2181225"/>
          </a:xfrm>
          <a:prstGeom prst="rect">
            <a:avLst/>
          </a:prstGeom>
        </p:spPr>
      </p:pic>
      <p:pic>
        <p:nvPicPr>
          <p:cNvPr id="3" name="图片 2" descr="屏幕截图 2023-05-10 0954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455" y="1479550"/>
            <a:ext cx="3633470" cy="21837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5610" y="1017905"/>
            <a:ext cx="3692525" cy="32543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0470" y="1017905"/>
            <a:ext cx="3630930" cy="32550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45360" y="2267465"/>
            <a:ext cx="46532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 kern="1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感谢各位老师评阅</a:t>
            </a:r>
            <a:endParaRPr lang="zh-CN" altLang="en-US" sz="4400" kern="1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5903" y="2991083"/>
            <a:ext cx="6532193" cy="252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spc="300">
                <a:solidFill>
                  <a:schemeClr val="accent1"/>
                </a:solidFill>
                <a:latin typeface="Arial" panose="020B0604020202020204"/>
              </a:rPr>
              <a:t>Thank You Teachers For Reviewing</a:t>
            </a:r>
            <a:endParaRPr lang="en-US" altLang="zh-CN" sz="1050" spc="300">
              <a:solidFill>
                <a:schemeClr val="accent1"/>
              </a:solidFill>
              <a:latin typeface="Arial" panose="020B060402020202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92824" y="3757076"/>
            <a:ext cx="1647818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>
                <a:solidFill>
                  <a:schemeClr val="accent1"/>
                </a:solidFill>
              </a:rPr>
              <a:t>答辩学生：张黎明</a:t>
            </a:r>
            <a:endParaRPr lang="en-US" altLang="zh-CN" sz="1200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72000" y="3757076"/>
            <a:ext cx="1647818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>
                <a:solidFill>
                  <a:schemeClr val="accent1"/>
                </a:solidFill>
              </a:rPr>
              <a:t>指导老师：张跃</a:t>
            </a:r>
            <a:endParaRPr lang="en-US" altLang="zh-CN" sz="1200">
              <a:solidFill>
                <a:schemeClr val="accent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699453" y="3472240"/>
            <a:ext cx="1655448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1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8570" y="883920"/>
            <a:ext cx="1257935" cy="105981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6836965505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7485" y="363220"/>
            <a:ext cx="4017645" cy="43383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98295" y="929640"/>
            <a:ext cx="13868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查重报告</a:t>
            </a:r>
            <a:endParaRPr lang="zh-CN" altLang="en-US" sz="54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94380" y="1991333"/>
            <a:ext cx="1950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 录</a:t>
            </a:r>
            <a:endParaRPr lang="zh-CN" altLang="en-US" sz="54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5923" y="2807095"/>
            <a:ext cx="18485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spc="6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CONTENTS</a:t>
            </a:r>
            <a:endParaRPr lang="zh-CN" altLang="en-US" sz="1400" spc="6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167128" y="1314225"/>
            <a:ext cx="457760" cy="4577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壹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160778" y="2118622"/>
            <a:ext cx="457760" cy="4577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贰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160778" y="2914764"/>
            <a:ext cx="457760" cy="4577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叁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160778" y="3702015"/>
            <a:ext cx="457760" cy="45776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latin typeface="微软雅黑" panose="020B0503020204020204" charset="-122"/>
                <a:ea typeface="微软雅黑" panose="020B0503020204020204" charset="-122"/>
              </a:rPr>
              <a:t>肆</a:t>
            </a: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6"/>
          <p:cNvSpPr txBox="1">
            <a:spLocks noChangeArrowheads="1"/>
          </p:cNvSpPr>
          <p:nvPr/>
        </p:nvSpPr>
        <p:spPr>
          <a:xfrm>
            <a:off x="4624888" y="1317704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选题背景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6"/>
          <p:cNvSpPr txBox="1">
            <a:spLocks noChangeArrowheads="1"/>
          </p:cNvSpPr>
          <p:nvPr/>
        </p:nvSpPr>
        <p:spPr>
          <a:xfrm>
            <a:off x="4690256" y="2090585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塑件分析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>
          <a:xfrm>
            <a:off x="4690256" y="2904679"/>
            <a:ext cx="17830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模具及模架设计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6"/>
          <p:cNvSpPr txBox="1">
            <a:spLocks noChangeArrowheads="1"/>
          </p:cNvSpPr>
          <p:nvPr/>
        </p:nvSpPr>
        <p:spPr>
          <a:xfrm>
            <a:off x="4690256" y="3642746"/>
            <a:ext cx="10972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>
                <a:latin typeface="宋体" panose="02010600030101010101" pitchFamily="2" charset="-122"/>
                <a:ea typeface="宋体" panose="02010600030101010101" pitchFamily="2" charset="-122"/>
              </a:rPr>
              <a:t>开模仿真</a:t>
            </a:r>
            <a:endParaRPr lang="zh-CN" altLang="en-US" sz="1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24888" y="1685779"/>
            <a:ext cx="1545590" cy="229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ea typeface="宋体" panose="02010600030101010101" pitchFamily="2" charset="-122"/>
              </a:rPr>
              <a:t>Background of topic selection</a:t>
            </a:r>
            <a:endParaRPr lang="en-US" altLang="zh-CN" sz="900"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90256" y="2429450"/>
            <a:ext cx="869950" cy="229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ea typeface="宋体" panose="02010600030101010101" pitchFamily="2" charset="-122"/>
              </a:rPr>
              <a:t>Plastic Analysis</a:t>
            </a:r>
            <a:endParaRPr lang="en-US" altLang="zh-CN" sz="900"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90256" y="3243544"/>
            <a:ext cx="1477645" cy="229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ea typeface="宋体" panose="02010600030101010101" pitchFamily="2" charset="-122"/>
              </a:rPr>
              <a:t>Mold And Mold Base Design</a:t>
            </a:r>
            <a:endParaRPr lang="en-US" altLang="zh-CN" sz="900"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90256" y="3981611"/>
            <a:ext cx="1489075" cy="2298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00">
                <a:ea typeface="宋体" panose="02010600030101010101" pitchFamily="2" charset="-122"/>
              </a:rPr>
              <a:t>Simulation Of Mold Opening</a:t>
            </a:r>
            <a:endParaRPr lang="en-US" altLang="zh-CN" sz="900"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636904" y="3216017"/>
            <a:ext cx="38686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64559" y="2527703"/>
            <a:ext cx="221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kern="1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选题背景</a:t>
            </a:r>
            <a:endParaRPr lang="en-US" altLang="zh-CN" sz="4000" kern="1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7000" y="1612357"/>
            <a:ext cx="6350000" cy="222913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07755" y="987504"/>
            <a:ext cx="1328489" cy="1328489"/>
            <a:chOff x="3797693" y="845202"/>
            <a:chExt cx="1548614" cy="1548614"/>
          </a:xfrm>
        </p:grpSpPr>
        <p:sp>
          <p:nvSpPr>
            <p:cNvPr id="11" name="椭圆 10"/>
            <p:cNvSpPr/>
            <p:nvPr/>
          </p:nvSpPr>
          <p:spPr>
            <a:xfrm>
              <a:off x="3797693" y="845202"/>
              <a:ext cx="1548614" cy="15486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4018001" y="1019345"/>
              <a:ext cx="1107997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7200" kern="1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壹</a:t>
              </a:r>
              <a:endParaRPr lang="zh-CN" altLang="en-US" sz="7200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28306" y="1987419"/>
            <a:ext cx="2119216" cy="5199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选题背景</a:t>
            </a:r>
            <a:endParaRPr lang="zh-CN" altLang="en-US" sz="2400">
              <a:solidFill>
                <a:schemeClr val="accent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944846" y="2507372"/>
            <a:ext cx="29938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828307" y="2571750"/>
            <a:ext cx="4724166" cy="1303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注射模是用注射成型工艺生产塑料制品的金属模型工具，也是赋予塑料制品完整结构和精确尺寸的工具。中国是制造大国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，</a:t>
            </a: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随着科技与经济的全面发展，</a:t>
            </a:r>
            <a:r>
              <a:rPr kumimoji="0" lang="en-US" altLang="zh-CN" sz="1050" b="0" i="0" u="none" strike="noStrike" kern="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对于模具的需求量也逐渐增多。要使模具行业生产出高质量产品，就要积极研究我国模具工业现状，明确我国模具工业的发展变化情况，充分认识到我国模具工业与发达国家模具工业的差距。</a:t>
            </a:r>
            <a:endParaRPr kumimoji="0" lang="en-US" altLang="zh-CN" sz="105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388327" y="360707"/>
            <a:ext cx="2973709" cy="44605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64560" y="2527703"/>
            <a:ext cx="221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kern="1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塑件分析</a:t>
            </a:r>
            <a:endParaRPr lang="zh-CN" altLang="en-US" sz="4000" kern="1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7000" y="1612357"/>
            <a:ext cx="6350000" cy="222913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07755" y="987504"/>
            <a:ext cx="1328489" cy="1349718"/>
            <a:chOff x="3797693" y="845202"/>
            <a:chExt cx="1548614" cy="1573361"/>
          </a:xfrm>
        </p:grpSpPr>
        <p:sp>
          <p:nvSpPr>
            <p:cNvPr id="11" name="椭圆 10"/>
            <p:cNvSpPr/>
            <p:nvPr/>
          </p:nvSpPr>
          <p:spPr>
            <a:xfrm>
              <a:off x="3797693" y="845202"/>
              <a:ext cx="1548614" cy="15486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26207" y="1019345"/>
              <a:ext cx="1291586" cy="1399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7200" kern="1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贰</a:t>
              </a:r>
              <a:endParaRPr lang="zh-CN" altLang="en-US" sz="7200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>
          <a:xfrm>
            <a:off x="3845561" y="395685"/>
            <a:ext cx="1452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零件三维图</a:t>
            </a:r>
            <a:endParaRPr lang="zh-CN" altLang="en-US" sz="20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12024" y="1010206"/>
            <a:ext cx="51995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713230" y="1291590"/>
            <a:ext cx="6078855" cy="3243580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 descr="屏幕截图 2023-05-09 230940"/>
          <p:cNvPicPr>
            <a:picLocks noChangeAspect="1"/>
          </p:cNvPicPr>
          <p:nvPr/>
        </p:nvPicPr>
        <p:blipFill>
          <a:blip r:embed="rId1"/>
          <a:srcRect r="-8506" b="-10724"/>
          <a:stretch>
            <a:fillRect/>
          </a:stretch>
        </p:blipFill>
        <p:spPr>
          <a:xfrm>
            <a:off x="1930400" y="1778635"/>
            <a:ext cx="2679700" cy="2376805"/>
          </a:xfrm>
          <a:prstGeom prst="rect">
            <a:avLst/>
          </a:prstGeom>
        </p:spPr>
      </p:pic>
      <p:pic>
        <p:nvPicPr>
          <p:cNvPr id="9" name="图片 8" descr="屏幕截图 2023-05-09 2357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2920" y="1649095"/>
            <a:ext cx="3084195" cy="233870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6"/>
          <p:cNvSpPr txBox="1">
            <a:spLocks noChangeArrowheads="1"/>
          </p:cNvSpPr>
          <p:nvPr/>
        </p:nvSpPr>
        <p:spPr>
          <a:xfrm>
            <a:off x="4099561" y="395685"/>
            <a:ext cx="94488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>
                <a:solidFill>
                  <a:schemeClr val="accent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尺寸图</a:t>
            </a:r>
            <a:endParaRPr lang="zh-CN" altLang="en-US" sz="20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312024" y="1010206"/>
            <a:ext cx="51995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713230" y="1291590"/>
            <a:ext cx="6078855" cy="3243580"/>
          </a:xfrm>
          <a:prstGeom prst="rect">
            <a:avLst/>
          </a:prstGeom>
          <a:noFill/>
          <a:ln w="1905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D:\桌面\图\屏幕截图 2023-05-10 000227.png屏幕截图 2023-05-10 00022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333943" y="1793875"/>
            <a:ext cx="1948815" cy="2376805"/>
          </a:xfrm>
          <a:prstGeom prst="rect">
            <a:avLst/>
          </a:prstGeom>
        </p:spPr>
      </p:pic>
      <p:pic>
        <p:nvPicPr>
          <p:cNvPr id="9" name="图片 8" descr="D:\桌面\图\屏幕截图 2023-05-10 000312.png屏幕截图 2023-05-10 00031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12285" y="1861503"/>
            <a:ext cx="3044825" cy="19284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49220" y="2500630"/>
            <a:ext cx="4363085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模具及模架设计</a:t>
            </a:r>
            <a:endParaRPr lang="zh-CN" altLang="en-US" sz="4000" kern="100">
              <a:solidFill>
                <a:schemeClr val="accent1"/>
              </a:solidFill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97000" y="1612357"/>
            <a:ext cx="6350000" cy="222913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907755" y="987504"/>
            <a:ext cx="1328489" cy="1349719"/>
            <a:chOff x="3797693" y="845202"/>
            <a:chExt cx="1548614" cy="1573362"/>
          </a:xfrm>
        </p:grpSpPr>
        <p:sp>
          <p:nvSpPr>
            <p:cNvPr id="11" name="椭圆 10"/>
            <p:cNvSpPr/>
            <p:nvPr/>
          </p:nvSpPr>
          <p:spPr>
            <a:xfrm>
              <a:off x="3797693" y="845202"/>
              <a:ext cx="1548614" cy="15486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26206" y="1019345"/>
              <a:ext cx="1291587" cy="13992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7200" kern="10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叁</a:t>
              </a:r>
              <a:endParaRPr lang="zh-CN" altLang="en-US" sz="7200" kern="10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0000"/>
      </a:accent1>
      <a:accent2>
        <a:srgbClr val="FFFFFF"/>
      </a:accent2>
      <a:accent3>
        <a:srgbClr val="000000"/>
      </a:accent3>
      <a:accent4>
        <a:srgbClr val="FFFFFF"/>
      </a:accent4>
      <a:accent5>
        <a:srgbClr val="000000"/>
      </a:accent5>
      <a:accent6>
        <a:srgbClr val="FFFFFF"/>
      </a:accent6>
      <a:hlink>
        <a:srgbClr val="000000"/>
      </a:hlink>
      <a:folHlink>
        <a:srgbClr val="954F72"/>
      </a:folHlink>
    </a:clrScheme>
    <a:fontScheme name="方正大标宋简体">
      <a:majorFont>
        <a:latin typeface="Arial"/>
        <a:ea typeface="方正大标宋简体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  <a:tileRect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  <a:tileRect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662</Words>
  <Application>WPS 演示</Application>
  <PresentationFormat>全屏显示(16:9)</PresentationFormat>
  <Paragraphs>112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Times New Roman</vt:lpstr>
      <vt:lpstr>Arial</vt:lpstr>
      <vt:lpstr>Calibri Light</vt:lpstr>
      <vt:lpstr>方正宋刻本秀楷简体</vt:lpstr>
      <vt:lpstr>微软雅黑 Light</vt:lpstr>
      <vt:lpstr>Arial Unicode MS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图库 哒哒</dc:creator>
  <cp:lastModifiedBy>xxz</cp:lastModifiedBy>
  <cp:revision>166</cp:revision>
  <dcterms:created xsi:type="dcterms:W3CDTF">2018-05-07T15:33:00Z</dcterms:created>
  <dcterms:modified xsi:type="dcterms:W3CDTF">2023-05-10T06:34:37Z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